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8"/>
  </p:notesMasterIdLst>
  <p:sldIdLst>
    <p:sldId id="256" r:id="rId2"/>
    <p:sldId id="318" r:id="rId3"/>
    <p:sldId id="261" r:id="rId4"/>
    <p:sldId id="297" r:id="rId5"/>
    <p:sldId id="259" r:id="rId6"/>
    <p:sldId id="298" r:id="rId7"/>
    <p:sldId id="299" r:id="rId8"/>
    <p:sldId id="301" r:id="rId9"/>
    <p:sldId id="303" r:id="rId10"/>
    <p:sldId id="305" r:id="rId11"/>
    <p:sldId id="304" r:id="rId12"/>
    <p:sldId id="307" r:id="rId13"/>
    <p:sldId id="308" r:id="rId14"/>
    <p:sldId id="309" r:id="rId15"/>
    <p:sldId id="310" r:id="rId16"/>
    <p:sldId id="311" r:id="rId17"/>
    <p:sldId id="312" r:id="rId18"/>
    <p:sldId id="313" r:id="rId19"/>
    <p:sldId id="314" r:id="rId20"/>
    <p:sldId id="316" r:id="rId21"/>
    <p:sldId id="315" r:id="rId22"/>
    <p:sldId id="317" r:id="rId23"/>
    <p:sldId id="328" r:id="rId24"/>
    <p:sldId id="329" r:id="rId25"/>
    <p:sldId id="330" r:id="rId26"/>
    <p:sldId id="331" r:id="rId27"/>
    <p:sldId id="332" r:id="rId28"/>
    <p:sldId id="333" r:id="rId29"/>
    <p:sldId id="342" r:id="rId30"/>
    <p:sldId id="343" r:id="rId31"/>
    <p:sldId id="347" r:id="rId32"/>
    <p:sldId id="344" r:id="rId33"/>
    <p:sldId id="346" r:id="rId34"/>
    <p:sldId id="340" r:id="rId35"/>
    <p:sldId id="341" r:id="rId36"/>
    <p:sldId id="319" r:id="rId37"/>
    <p:sldId id="320" r:id="rId38"/>
    <p:sldId id="321" r:id="rId39"/>
    <p:sldId id="322" r:id="rId40"/>
    <p:sldId id="323" r:id="rId41"/>
    <p:sldId id="324" r:id="rId42"/>
    <p:sldId id="325" r:id="rId43"/>
    <p:sldId id="345" r:id="rId44"/>
    <p:sldId id="348" r:id="rId45"/>
    <p:sldId id="349" r:id="rId46"/>
    <p:sldId id="350" r:id="rId47"/>
    <p:sldId id="351" r:id="rId48"/>
    <p:sldId id="352" r:id="rId49"/>
    <p:sldId id="353" r:id="rId50"/>
    <p:sldId id="354" r:id="rId51"/>
    <p:sldId id="355" r:id="rId52"/>
    <p:sldId id="356" r:id="rId53"/>
    <p:sldId id="358" r:id="rId54"/>
    <p:sldId id="357" r:id="rId55"/>
    <p:sldId id="359" r:id="rId56"/>
    <p:sldId id="278"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Merriweather" panose="00000500000000000000" pitchFamily="2" charset="0"/>
      <p:regular r:id="rId63"/>
      <p:bold r:id="rId64"/>
      <p:italic r:id="rId65"/>
      <p:boldItalic r:id="rId66"/>
    </p:embeddedFont>
    <p:embeddedFont>
      <p:font typeface="Montserrat" panose="00000500000000000000" pitchFamily="2" charset="0"/>
      <p:regular r:id="rId67"/>
      <p:bold r:id="rId68"/>
      <p:italic r:id="rId69"/>
      <p:boldItalic r:id="rId70"/>
    </p:embeddedFont>
    <p:embeddedFont>
      <p:font typeface="PT Serif" panose="020A0603040505020204" pitchFamily="18"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4EEC15-A9DF-411B-84D9-FE5B546B08F0}">
  <a:tblStyle styleId="{4E4EEC15-A9DF-411B-84D9-FE5B546B08F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D7A6AC-8C31-4B84-A4D2-314A5D9CE9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0" autoAdjust="0"/>
    <p:restoredTop sz="94660"/>
  </p:normalViewPr>
  <p:slideViewPr>
    <p:cSldViewPr>
      <p:cViewPr varScale="1">
        <p:scale>
          <a:sx n="89" d="100"/>
          <a:sy n="89" d="100"/>
        </p:scale>
        <p:origin x="543" y="57"/>
      </p:cViewPr>
      <p:guideLst>
        <p:guide orient="horz" pos="1620"/>
        <p:guide pos="2880"/>
      </p:guideLst>
    </p:cSldViewPr>
  </p:slideViewPr>
  <p:notesTextViewPr>
    <p:cViewPr>
      <p:scale>
        <a:sx n="1" d="1"/>
        <a:sy n="1" d="1"/>
      </p:scale>
      <p:origin x="0" y="0"/>
    </p:cViewPr>
  </p:notesTextViewPr>
  <p:sorterViewPr>
    <p:cViewPr>
      <p:scale>
        <a:sx n="100" d="100"/>
        <a:sy n="100" d="100"/>
      </p:scale>
      <p:origin x="0" y="16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UL MURUGAN R S" userId="7de28d6d0cc10da8" providerId="LiveId" clId="{30B89B52-B331-4C4B-96D4-6CFF8177283B}"/>
    <pc:docChg chg="delSld">
      <pc:chgData name="HARUL MURUGAN R S" userId="7de28d6d0cc10da8" providerId="LiveId" clId="{30B89B52-B331-4C4B-96D4-6CFF8177283B}" dt="2023-04-01T14:05:25.192" v="0" actId="2696"/>
      <pc:docMkLst>
        <pc:docMk/>
      </pc:docMkLst>
      <pc:sldChg chg="del">
        <pc:chgData name="HARUL MURUGAN R S" userId="7de28d6d0cc10da8" providerId="LiveId" clId="{30B89B52-B331-4C4B-96D4-6CFF8177283B}" dt="2023-04-01T14:05:25.192" v="0" actId="2696"/>
        <pc:sldMkLst>
          <pc:docMk/>
          <pc:sldMk cId="0" sldId="257"/>
        </pc:sldMkLst>
      </pc:sldChg>
    </pc:docChg>
  </pc:docChgLst>
  <pc:docChgLst>
    <pc:chgData name="HARUL MURUGAN R S" userId="7de28d6d0cc10da8" providerId="LiveId" clId="{2B175307-99B5-48E7-A40F-7238E5B6D079}"/>
    <pc:docChg chg="modSld">
      <pc:chgData name="HARUL MURUGAN R S" userId="7de28d6d0cc10da8" providerId="LiveId" clId="{2B175307-99B5-48E7-A40F-7238E5B6D079}" dt="2023-03-01T17:20:43.666" v="1" actId="1076"/>
      <pc:docMkLst>
        <pc:docMk/>
      </pc:docMkLst>
      <pc:sldChg chg="modSp mod">
        <pc:chgData name="HARUL MURUGAN R S" userId="7de28d6d0cc10da8" providerId="LiveId" clId="{2B175307-99B5-48E7-A40F-7238E5B6D079}" dt="2023-03-01T17:20:43.666" v="1" actId="1076"/>
        <pc:sldMkLst>
          <pc:docMk/>
          <pc:sldMk cId="4219495724" sldId="352"/>
        </pc:sldMkLst>
        <pc:spChg chg="mod">
          <ac:chgData name="HARUL MURUGAN R S" userId="7de28d6d0cc10da8" providerId="LiveId" clId="{2B175307-99B5-48E7-A40F-7238E5B6D079}" dt="2023-03-01T17:20:43.666" v="1" actId="1076"/>
          <ac:spMkLst>
            <pc:docMk/>
            <pc:sldMk cId="4219495724" sldId="352"/>
            <ac:spMk id="4" creationId="{D639DDB1-E874-8CBD-5DB2-2919B89255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790624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26549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19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32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4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032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694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43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471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55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215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8853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002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9028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0274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1840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2569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350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9953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093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0701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cxnSp>
        <p:nvCxnSpPr>
          <p:cNvPr id="11" name="Google Shape;11;p2"/>
          <p:cNvCxnSpPr/>
          <p:nvPr/>
        </p:nvCxnSpPr>
        <p:spPr>
          <a:xfrm rot="10800000">
            <a:off x="2588100" y="3488719"/>
            <a:ext cx="3967800" cy="0"/>
          </a:xfrm>
          <a:prstGeom prst="straightConnector1">
            <a:avLst/>
          </a:prstGeom>
          <a:noFill/>
          <a:ln w="9525"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body" idx="1"/>
          </p:nvPr>
        </p:nvSpPr>
        <p:spPr>
          <a:xfrm>
            <a:off x="626350"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9" name="Google Shape;29;p6"/>
          <p:cNvSpPr txBox="1">
            <a:spLocks noGrp="1"/>
          </p:cNvSpPr>
          <p:nvPr>
            <p:ph type="body" idx="2"/>
          </p:nvPr>
        </p:nvSpPr>
        <p:spPr>
          <a:xfrm>
            <a:off x="4870698"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1" name="Google Shape;31;p6"/>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32" name="Google Shape;32;p6"/>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33" name="Google Shape;33;p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ableau.com/data-insights/reference-library/visual-analytic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AIRLINE PRICE </a:t>
            </a:r>
            <a:br>
              <a:rPr lang="en" dirty="0"/>
            </a:br>
            <a:r>
              <a:rPr lang="en" dirty="0"/>
              <a:t>PREDICTION</a:t>
            </a:r>
            <a:endParaRPr dirty="0"/>
          </a:p>
        </p:txBody>
      </p:sp>
      <p:sp>
        <p:nvSpPr>
          <p:cNvPr id="2" name="TextBox 1"/>
          <p:cNvSpPr txBox="1"/>
          <p:nvPr/>
        </p:nvSpPr>
        <p:spPr>
          <a:xfrm>
            <a:off x="3275856" y="3651870"/>
            <a:ext cx="2557110" cy="523220"/>
          </a:xfrm>
          <a:prstGeom prst="rect">
            <a:avLst/>
          </a:prstGeom>
          <a:noFill/>
        </p:spPr>
        <p:txBody>
          <a:bodyPr wrap="none" rtlCol="0">
            <a:spAutoFit/>
          </a:bodyPr>
          <a:lstStyle/>
          <a:p>
            <a:pPr algn="ctr"/>
            <a:r>
              <a:rPr lang="en-US" i="1" dirty="0">
                <a:solidFill>
                  <a:schemeClr val="tx2"/>
                </a:solidFill>
              </a:rPr>
              <a:t>Predictive Analysis_CSE3047</a:t>
            </a:r>
          </a:p>
          <a:p>
            <a:pPr algn="ctr"/>
            <a:r>
              <a:rPr lang="en-US" i="1" dirty="0">
                <a:solidFill>
                  <a:schemeClr val="tx2"/>
                </a:solidFill>
              </a:rPr>
              <a:t>Faculty: </a:t>
            </a:r>
            <a:r>
              <a:rPr lang="en-US" i="1" dirty="0" err="1">
                <a:solidFill>
                  <a:schemeClr val="tx2"/>
                </a:solidFill>
              </a:rPr>
              <a:t>Prof.N.Nalini</a:t>
            </a:r>
            <a:endParaRPr lang="en-IN" i="1"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Handling Missing Values </a:t>
            </a:r>
            <a:endParaRPr dirty="0"/>
          </a:p>
        </p:txBody>
      </p:sp>
      <p:sp>
        <p:nvSpPr>
          <p:cNvPr id="94" name="Google Shape;94;p16"/>
          <p:cNvSpPr txBox="1">
            <a:spLocks noGrp="1"/>
          </p:cNvSpPr>
          <p:nvPr>
            <p:ph type="body" idx="1"/>
          </p:nvPr>
        </p:nvSpPr>
        <p:spPr>
          <a:xfrm>
            <a:off x="539552" y="771550"/>
            <a:ext cx="7909800" cy="3384376"/>
          </a:xfrm>
          <a:prstGeom prst="rect">
            <a:avLst/>
          </a:prstGeom>
        </p:spPr>
        <p:txBody>
          <a:bodyPr spcFirstLastPara="1" wrap="square" lIns="91425" tIns="91425" rIns="91425" bIns="91425" anchor="t" anchorCtr="0">
            <a:noAutofit/>
          </a:bodyPr>
          <a:lstStyle/>
          <a:p>
            <a:pPr marL="76200" indent="0">
              <a:buNone/>
            </a:pPr>
            <a:r>
              <a:rPr lang="en-US" sz="1400" dirty="0"/>
              <a:t>print("Number of Categories in: ")</a:t>
            </a:r>
            <a:endParaRPr lang="en-IN" sz="1400" dirty="0"/>
          </a:p>
          <a:p>
            <a:pPr marL="76200" indent="0">
              <a:buNone/>
            </a:pPr>
            <a:r>
              <a:rPr lang="en-US" sz="1400" dirty="0"/>
              <a:t>for </a:t>
            </a:r>
            <a:r>
              <a:rPr lang="en-US" sz="1400" dirty="0" err="1"/>
              <a:t>ColName</a:t>
            </a:r>
            <a:r>
              <a:rPr lang="en-US" sz="1400" dirty="0"/>
              <a:t> in </a:t>
            </a:r>
            <a:r>
              <a:rPr lang="en-US" sz="1400" dirty="0" err="1"/>
              <a:t>df</a:t>
            </a:r>
            <a:r>
              <a:rPr lang="en-US" sz="1400" dirty="0"/>
              <a:t>[['</a:t>
            </a:r>
            <a:r>
              <a:rPr lang="en-US" sz="1400" dirty="0" err="1"/>
              <a:t>Source','Destination</a:t>
            </a:r>
            <a:r>
              <a:rPr lang="en-US" sz="1400" dirty="0"/>
              <a:t>']]:</a:t>
            </a:r>
            <a:endParaRPr lang="en-IN" sz="1400" dirty="0"/>
          </a:p>
          <a:p>
            <a:pPr marL="76200" indent="0">
              <a:buNone/>
            </a:pPr>
            <a:r>
              <a:rPr lang="en-US" sz="1400" dirty="0"/>
              <a:t>    print("{} = {}".format(</a:t>
            </a:r>
            <a:r>
              <a:rPr lang="en-US" sz="1400" dirty="0" err="1"/>
              <a:t>ColName</a:t>
            </a:r>
            <a:r>
              <a:rPr lang="en-US" sz="1400" dirty="0"/>
              <a:t>,       </a:t>
            </a:r>
            <a:r>
              <a:rPr lang="en-US" sz="1400" dirty="0" err="1"/>
              <a:t>len</a:t>
            </a:r>
            <a:r>
              <a:rPr lang="en-US" sz="1400" dirty="0"/>
              <a:t>(</a:t>
            </a:r>
            <a:r>
              <a:rPr lang="en-US" sz="1400" dirty="0" err="1"/>
              <a:t>df</a:t>
            </a:r>
            <a:r>
              <a:rPr lang="en-US" sz="1400" dirty="0"/>
              <a:t>[</a:t>
            </a:r>
            <a:r>
              <a:rPr lang="en-US" sz="1400" dirty="0" err="1"/>
              <a:t>ColName</a:t>
            </a:r>
            <a:r>
              <a:rPr lang="en-US" sz="1400" dirty="0"/>
              <a:t>].unique())))</a:t>
            </a:r>
            <a:endParaRPr lang="en-IN" sz="1400" dirty="0"/>
          </a:p>
          <a:p>
            <a:pPr marL="76200" indent="0">
              <a:buNone/>
            </a:pPr>
            <a:r>
              <a:rPr lang="en-US" sz="1400" i="1" u="sng" dirty="0"/>
              <a:t>#replace null values with mode    </a:t>
            </a:r>
            <a:endParaRPr lang="en-IN" sz="1400" i="1" u="sng" dirty="0"/>
          </a:p>
          <a:p>
            <a:pPr marL="76200" indent="0">
              <a:buNone/>
            </a:pPr>
            <a:r>
              <a:rPr lang="en-US" sz="1400" dirty="0" err="1"/>
              <a:t>df</a:t>
            </a:r>
            <a:r>
              <a:rPr lang="en-US" sz="1400" dirty="0"/>
              <a:t>['Source'] = </a:t>
            </a:r>
            <a:r>
              <a:rPr lang="en-US" sz="1400" dirty="0" err="1"/>
              <a:t>df</a:t>
            </a:r>
            <a:r>
              <a:rPr lang="en-US" sz="1400" dirty="0"/>
              <a:t>['Source'].</a:t>
            </a:r>
            <a:r>
              <a:rPr lang="en-US" sz="1400" dirty="0" err="1"/>
              <a:t>fillna</a:t>
            </a:r>
            <a:r>
              <a:rPr lang="en-US" sz="1400" dirty="0"/>
              <a:t>(</a:t>
            </a:r>
            <a:r>
              <a:rPr lang="en-US" sz="1400" dirty="0" err="1"/>
              <a:t>df</a:t>
            </a:r>
            <a:r>
              <a:rPr lang="en-US" sz="1400" dirty="0"/>
              <a:t>['Source'].mode()[0])</a:t>
            </a:r>
            <a:endParaRPr lang="en-IN" sz="1400" dirty="0"/>
          </a:p>
          <a:p>
            <a:pPr marL="76200" indent="0">
              <a:buNone/>
            </a:pPr>
            <a:r>
              <a:rPr lang="en-US" sz="1400" dirty="0" err="1"/>
              <a:t>df</a:t>
            </a:r>
            <a:r>
              <a:rPr lang="en-US" sz="1400" dirty="0"/>
              <a:t>['Destination'] = </a:t>
            </a:r>
            <a:r>
              <a:rPr lang="en-US" sz="1400" dirty="0" err="1"/>
              <a:t>df</a:t>
            </a:r>
            <a:r>
              <a:rPr lang="en-US" sz="1400" dirty="0"/>
              <a:t>['Destination'].</a:t>
            </a:r>
            <a:r>
              <a:rPr lang="en-US" sz="1400" dirty="0" err="1"/>
              <a:t>fillna</a:t>
            </a:r>
            <a:r>
              <a:rPr lang="en-US" sz="1400" dirty="0"/>
              <a:t>(</a:t>
            </a:r>
            <a:r>
              <a:rPr lang="en-US" sz="1400" dirty="0" err="1"/>
              <a:t>df</a:t>
            </a:r>
            <a:r>
              <a:rPr lang="en-US" sz="1400" dirty="0"/>
              <a:t>['Destination'].mode()[0])</a:t>
            </a:r>
          </a:p>
          <a:p>
            <a:pPr marL="76200" indent="0">
              <a:buNone/>
            </a:pPr>
            <a:r>
              <a:rPr lang="en-US" sz="1400" i="1" u="sng" dirty="0"/>
              <a:t>#drop NULL from Airlines, </a:t>
            </a:r>
            <a:r>
              <a:rPr lang="en-US" sz="1400" i="1" u="sng" dirty="0" err="1"/>
              <a:t>Dep_time,Total_Stops</a:t>
            </a:r>
            <a:endParaRPr lang="en-IN" sz="1400" i="1" u="sng" dirty="0"/>
          </a:p>
          <a:p>
            <a:pPr marL="76200" indent="0">
              <a:buNone/>
            </a:pPr>
            <a:r>
              <a:rPr lang="en-US" sz="1400" dirty="0" err="1"/>
              <a:t>df</a:t>
            </a:r>
            <a:r>
              <a:rPr lang="en-US" sz="1400" dirty="0"/>
              <a:t> = </a:t>
            </a:r>
            <a:r>
              <a:rPr lang="en-US" sz="1400" dirty="0" err="1"/>
              <a:t>df.dropna</a:t>
            </a:r>
            <a:r>
              <a:rPr lang="en-US" sz="1400" dirty="0"/>
              <a:t>(subset=['Airline','Dep_Time','</a:t>
            </a:r>
            <a:r>
              <a:rPr lang="en-US" sz="1400" dirty="0" err="1"/>
              <a:t>Total_Stops</a:t>
            </a:r>
            <a:r>
              <a:rPr lang="en-US" sz="1400" dirty="0"/>
              <a:t>'])</a:t>
            </a:r>
            <a:endParaRPr lang="en-IN" sz="1400" dirty="0"/>
          </a:p>
          <a:p>
            <a:pPr marL="76200" indent="0">
              <a:buNone/>
            </a:pPr>
            <a:r>
              <a:rPr lang="en-US" sz="1400" i="1" u="sng" dirty="0"/>
              <a:t>#replace NULL with mean(PRICE)</a:t>
            </a:r>
            <a:endParaRPr lang="en-IN" sz="1400" i="1" u="sng" dirty="0"/>
          </a:p>
          <a:p>
            <a:pPr marL="76200" indent="0">
              <a:buNone/>
            </a:pPr>
            <a:r>
              <a:rPr lang="en-US" sz="1400" dirty="0" err="1"/>
              <a:t>df</a:t>
            </a:r>
            <a:r>
              <a:rPr lang="en-US" sz="1400" dirty="0"/>
              <a:t>=</a:t>
            </a:r>
            <a:r>
              <a:rPr lang="en-US" sz="1400" dirty="0" err="1"/>
              <a:t>df.fillna</a:t>
            </a:r>
            <a:r>
              <a:rPr lang="en-US" sz="1400" dirty="0"/>
              <a:t>(</a:t>
            </a:r>
            <a:r>
              <a:rPr lang="en-US" sz="1400" dirty="0" err="1"/>
              <a:t>df.mean</a:t>
            </a:r>
            <a:r>
              <a:rPr lang="en-US" sz="1400" dirty="0"/>
              <a:t>())</a:t>
            </a:r>
            <a:endParaRPr lang="en-IN" sz="1400" dirty="0"/>
          </a:p>
          <a:p>
            <a:pPr marL="76200" indent="0">
              <a:buNone/>
            </a:pPr>
            <a:endParaRPr lang="en-IN" sz="1400" dirty="0"/>
          </a:p>
          <a:p>
            <a:pPr marL="76200" indent="0">
              <a:lnSpc>
                <a:spcPct val="100000"/>
              </a:lnSpc>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8432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Handling Missing Values </a:t>
            </a:r>
            <a:endParaRPr dirty="0"/>
          </a:p>
        </p:txBody>
      </p:sp>
      <p:sp>
        <p:nvSpPr>
          <p:cNvPr id="94" name="Google Shape;94;p16"/>
          <p:cNvSpPr txBox="1">
            <a:spLocks noGrp="1"/>
          </p:cNvSpPr>
          <p:nvPr>
            <p:ph type="body" idx="1"/>
          </p:nvPr>
        </p:nvSpPr>
        <p:spPr>
          <a:xfrm>
            <a:off x="539552" y="771550"/>
            <a:ext cx="7909800" cy="3384376"/>
          </a:xfrm>
          <a:prstGeom prst="rect">
            <a:avLst/>
          </a:prstGeom>
        </p:spPr>
        <p:txBody>
          <a:bodyPr spcFirstLastPara="1" wrap="square" lIns="91425" tIns="91425" rIns="91425" bIns="91425" anchor="t" anchorCtr="0">
            <a:noAutofit/>
          </a:bodyPr>
          <a:lstStyle/>
          <a:p>
            <a:pPr marL="76200" indent="0">
              <a:buNone/>
            </a:pPr>
            <a:r>
              <a:rPr lang="en-US" sz="1400" dirty="0" err="1"/>
              <a:t>df.isna</a:t>
            </a:r>
            <a:r>
              <a:rPr lang="en-US" sz="1400" dirty="0"/>
              <a:t>().sum()</a:t>
            </a:r>
          </a:p>
          <a:p>
            <a:pPr marL="76200" indent="0">
              <a:buNone/>
            </a:pPr>
            <a:endParaRPr lang="en-IN" sz="1400" dirty="0"/>
          </a:p>
          <a:p>
            <a:pPr marL="76200" indent="0">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TextBox 1"/>
          <p:cNvSpPr txBox="1"/>
          <p:nvPr/>
        </p:nvSpPr>
        <p:spPr>
          <a:xfrm>
            <a:off x="4860032" y="1131590"/>
            <a:ext cx="3172663" cy="2677656"/>
          </a:xfrm>
          <a:prstGeom prst="rect">
            <a:avLst/>
          </a:prstGeom>
          <a:noFill/>
        </p:spPr>
        <p:txBody>
          <a:bodyPr wrap="none" rtlCol="0">
            <a:spAutoFit/>
          </a:bodyPr>
          <a:lstStyle/>
          <a:p>
            <a:r>
              <a:rPr lang="en-US" dirty="0">
                <a:latin typeface="PT Serif" charset="0"/>
              </a:rPr>
              <a:t>Source, Destination: Object </a:t>
            </a:r>
            <a:r>
              <a:rPr lang="en-US" dirty="0" err="1">
                <a:latin typeface="PT Serif" charset="0"/>
              </a:rPr>
              <a:t>datatype</a:t>
            </a:r>
            <a:r>
              <a:rPr lang="en-US" dirty="0">
                <a:latin typeface="PT Serif" charset="0"/>
              </a:rPr>
              <a:t> </a:t>
            </a:r>
          </a:p>
          <a:p>
            <a:pPr lvl="2"/>
            <a:r>
              <a:rPr lang="en-US" dirty="0">
                <a:latin typeface="PT Serif" charset="0"/>
              </a:rPr>
              <a:t>         </a:t>
            </a:r>
            <a:r>
              <a:rPr lang="en-US" dirty="0" err="1">
                <a:latin typeface="PT Serif" charset="0"/>
              </a:rPr>
              <a:t>no.of.nulls</a:t>
            </a:r>
            <a:r>
              <a:rPr lang="en-US" dirty="0">
                <a:latin typeface="PT Serif" charset="0"/>
              </a:rPr>
              <a:t>: 10,11</a:t>
            </a:r>
          </a:p>
          <a:p>
            <a:pPr lvl="2"/>
            <a:r>
              <a:rPr lang="en-US" dirty="0">
                <a:latin typeface="PT Serif" charset="0"/>
              </a:rPr>
              <a:t>         replaced with respective mode</a:t>
            </a:r>
          </a:p>
          <a:p>
            <a:pPr lvl="2"/>
            <a:r>
              <a:rPr lang="en-US" dirty="0" err="1">
                <a:latin typeface="PT Serif" charset="0"/>
              </a:rPr>
              <a:t>Total_Stops</a:t>
            </a:r>
            <a:r>
              <a:rPr lang="en-US" dirty="0">
                <a:latin typeface="PT Serif" charset="0"/>
              </a:rPr>
              <a:t>: Integer </a:t>
            </a:r>
            <a:r>
              <a:rPr lang="en-US" dirty="0" err="1">
                <a:latin typeface="PT Serif" charset="0"/>
              </a:rPr>
              <a:t>datatype</a:t>
            </a:r>
            <a:endParaRPr lang="en-US" dirty="0">
              <a:latin typeface="PT Serif" charset="0"/>
            </a:endParaRPr>
          </a:p>
          <a:p>
            <a:pPr lvl="2"/>
            <a:r>
              <a:rPr lang="en-US" dirty="0">
                <a:latin typeface="PT Serif" charset="0"/>
              </a:rPr>
              <a:t>         </a:t>
            </a:r>
            <a:r>
              <a:rPr lang="en-US" dirty="0" err="1">
                <a:latin typeface="PT Serif" charset="0"/>
              </a:rPr>
              <a:t>no.of.nulls</a:t>
            </a:r>
            <a:r>
              <a:rPr lang="en-US" dirty="0">
                <a:latin typeface="PT Serif" charset="0"/>
              </a:rPr>
              <a:t>: 3</a:t>
            </a:r>
            <a:r>
              <a:rPr lang="en-IN" dirty="0">
                <a:latin typeface="PT Serif" charset="0"/>
              </a:rPr>
              <a:t> &lt;&lt;&lt; 10638 </a:t>
            </a:r>
            <a:r>
              <a:rPr lang="en-IN" dirty="0" err="1">
                <a:latin typeface="PT Serif" charset="0"/>
              </a:rPr>
              <a:t>val</a:t>
            </a:r>
            <a:endParaRPr lang="en-IN" dirty="0">
              <a:latin typeface="PT Serif" charset="0"/>
            </a:endParaRPr>
          </a:p>
          <a:p>
            <a:pPr lvl="2"/>
            <a:r>
              <a:rPr lang="en-US" dirty="0">
                <a:latin typeface="PT Serif" charset="0"/>
              </a:rPr>
              <a:t>         dropped the row</a:t>
            </a:r>
          </a:p>
          <a:p>
            <a:pPr lvl="2"/>
            <a:r>
              <a:rPr lang="en-US" dirty="0" err="1">
                <a:latin typeface="PT Serif" charset="0"/>
              </a:rPr>
              <a:t>Airline,Dep_time</a:t>
            </a:r>
            <a:r>
              <a:rPr lang="en-US" dirty="0">
                <a:latin typeface="PT Serif" charset="0"/>
              </a:rPr>
              <a:t>: Object </a:t>
            </a:r>
            <a:r>
              <a:rPr lang="en-US" dirty="0" err="1">
                <a:latin typeface="PT Serif" charset="0"/>
              </a:rPr>
              <a:t>datatype</a:t>
            </a:r>
            <a:endParaRPr lang="en-US" dirty="0">
              <a:latin typeface="PT Serif" charset="0"/>
            </a:endParaRPr>
          </a:p>
          <a:p>
            <a:pPr lvl="2"/>
            <a:r>
              <a:rPr lang="en-US" dirty="0">
                <a:latin typeface="PT Serif" charset="0"/>
              </a:rPr>
              <a:t>         </a:t>
            </a:r>
            <a:r>
              <a:rPr lang="en-US" dirty="0" err="1">
                <a:latin typeface="PT Serif" charset="0"/>
              </a:rPr>
              <a:t>no.of.nulls</a:t>
            </a:r>
            <a:r>
              <a:rPr lang="en-US" dirty="0">
                <a:latin typeface="PT Serif" charset="0"/>
              </a:rPr>
              <a:t>: 1,1</a:t>
            </a:r>
            <a:r>
              <a:rPr lang="en-IN" dirty="0">
                <a:latin typeface="PT Serif" charset="0"/>
              </a:rPr>
              <a:t> &lt;&lt;&lt; 10638 </a:t>
            </a:r>
            <a:r>
              <a:rPr lang="en-IN" dirty="0" err="1">
                <a:latin typeface="PT Serif" charset="0"/>
              </a:rPr>
              <a:t>val</a:t>
            </a:r>
            <a:endParaRPr lang="en-IN" dirty="0">
              <a:latin typeface="PT Serif" charset="0"/>
            </a:endParaRPr>
          </a:p>
          <a:p>
            <a:pPr lvl="2"/>
            <a:r>
              <a:rPr lang="en-US" dirty="0">
                <a:latin typeface="PT Serif" charset="0"/>
              </a:rPr>
              <a:t>         dropped the row</a:t>
            </a:r>
          </a:p>
          <a:p>
            <a:pPr lvl="2"/>
            <a:r>
              <a:rPr lang="en-US" dirty="0">
                <a:latin typeface="PT Serif" charset="0"/>
              </a:rPr>
              <a:t>Price: Float </a:t>
            </a:r>
            <a:r>
              <a:rPr lang="en-US" dirty="0" err="1">
                <a:latin typeface="PT Serif" charset="0"/>
              </a:rPr>
              <a:t>datatype</a:t>
            </a:r>
            <a:endParaRPr lang="en-US" dirty="0">
              <a:latin typeface="PT Serif" charset="0"/>
            </a:endParaRPr>
          </a:p>
          <a:p>
            <a:pPr lvl="2"/>
            <a:r>
              <a:rPr lang="en-US" dirty="0">
                <a:latin typeface="PT Serif" charset="0"/>
              </a:rPr>
              <a:t>        </a:t>
            </a:r>
            <a:r>
              <a:rPr lang="en-US" dirty="0" err="1">
                <a:latin typeface="PT Serif" charset="0"/>
              </a:rPr>
              <a:t>no.of.nulls</a:t>
            </a:r>
            <a:r>
              <a:rPr lang="en-US" dirty="0">
                <a:latin typeface="PT Serif" charset="0"/>
              </a:rPr>
              <a:t>: 24</a:t>
            </a:r>
          </a:p>
          <a:p>
            <a:pPr lvl="2"/>
            <a:r>
              <a:rPr lang="en-US" dirty="0">
                <a:latin typeface="PT Serif" charset="0"/>
              </a:rPr>
              <a:t>        replaced with mean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347614"/>
            <a:ext cx="2160240" cy="2232248"/>
          </a:xfrm>
          <a:prstGeom prst="rect">
            <a:avLst/>
          </a:prstGeom>
        </p:spPr>
      </p:pic>
    </p:spTree>
    <p:extLst>
      <p:ext uri="{BB962C8B-B14F-4D97-AF65-F5344CB8AC3E}">
        <p14:creationId xmlns:p14="http://schemas.microsoft.com/office/powerpoint/2010/main" val="3845922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539552" y="771550"/>
            <a:ext cx="7909800" cy="3384376"/>
          </a:xfrm>
          <a:prstGeom prst="rect">
            <a:avLst/>
          </a:prstGeom>
        </p:spPr>
        <p:txBody>
          <a:bodyPr spcFirstLastPara="1" wrap="square" lIns="91425" tIns="91425" rIns="91425" bIns="91425" anchor="t" anchorCtr="0">
            <a:noAutofit/>
          </a:bodyPr>
          <a:lstStyle/>
          <a:p>
            <a:pPr marL="76200" indent="0">
              <a:buNone/>
            </a:pPr>
            <a:r>
              <a:rPr lang="en-US" sz="1400" dirty="0" err="1"/>
              <a:t>df.dtypes</a:t>
            </a:r>
            <a:r>
              <a:rPr lang="en-US" sz="1400" dirty="0"/>
              <a:t>  #</a:t>
            </a:r>
            <a:r>
              <a:rPr lang="en-US" sz="1400" dirty="0" err="1"/>
              <a:t>datatypes</a:t>
            </a:r>
            <a:endParaRPr lang="en-US" sz="1400" dirty="0"/>
          </a:p>
          <a:p>
            <a:pPr marL="76200" indent="0">
              <a:buNone/>
            </a:pPr>
            <a:endParaRPr lang="en-IN" sz="1400" dirty="0"/>
          </a:p>
          <a:p>
            <a:pPr marL="76200" indent="0">
              <a:buNone/>
            </a:pPr>
            <a:endParaRPr lang="en-US" sz="1400" dirty="0"/>
          </a:p>
          <a:p>
            <a:pPr marL="76200" indent="0">
              <a:buNone/>
            </a:pPr>
            <a:endParaRPr lang="en-IN" sz="1400" dirty="0"/>
          </a:p>
          <a:p>
            <a:pPr marL="76200" indent="0">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2" name="TextBox 1"/>
          <p:cNvSpPr txBox="1"/>
          <p:nvPr/>
        </p:nvSpPr>
        <p:spPr>
          <a:xfrm>
            <a:off x="4499992" y="1385819"/>
            <a:ext cx="4032448" cy="738664"/>
          </a:xfrm>
          <a:prstGeom prst="rect">
            <a:avLst/>
          </a:prstGeom>
          <a:noFill/>
        </p:spPr>
        <p:txBody>
          <a:bodyPr wrap="square" rtlCol="0">
            <a:spAutoFit/>
          </a:bodyPr>
          <a:lstStyle/>
          <a:p>
            <a:pPr lvl="2"/>
            <a:r>
              <a:rPr lang="en-US" dirty="0" err="1">
                <a:latin typeface="PT Serif" charset="0"/>
              </a:rPr>
              <a:t>Datatypes</a:t>
            </a:r>
            <a:r>
              <a:rPr lang="en-US" dirty="0">
                <a:latin typeface="PT Serif" charset="0"/>
              </a:rPr>
              <a:t> of </a:t>
            </a:r>
            <a:r>
              <a:rPr lang="en-US" dirty="0" err="1">
                <a:latin typeface="PT Serif" charset="0"/>
              </a:rPr>
              <a:t>Date_of_journey</a:t>
            </a:r>
            <a:r>
              <a:rPr lang="en-US" dirty="0">
                <a:latin typeface="PT Serif" charset="0"/>
              </a:rPr>
              <a:t>, </a:t>
            </a:r>
            <a:r>
              <a:rPr lang="en-US" dirty="0" err="1">
                <a:latin typeface="PT Serif" charset="0"/>
              </a:rPr>
              <a:t>Arrival_Time</a:t>
            </a:r>
            <a:r>
              <a:rPr lang="en-US" dirty="0">
                <a:latin typeface="PT Serif" charset="0"/>
              </a:rPr>
              <a:t> and</a:t>
            </a:r>
          </a:p>
          <a:p>
            <a:pPr lvl="2"/>
            <a:r>
              <a:rPr lang="en-US" dirty="0" err="1">
                <a:latin typeface="PT Serif" charset="0"/>
              </a:rPr>
              <a:t>Dep_Time</a:t>
            </a:r>
            <a:r>
              <a:rPr lang="en-US" dirty="0">
                <a:latin typeface="PT Serif" charset="0"/>
              </a:rPr>
              <a:t> is object.</a:t>
            </a:r>
            <a:r>
              <a:rPr lang="en-IN" dirty="0">
                <a:latin typeface="PT Serif" charset="0"/>
              </a:rPr>
              <a:t> </a:t>
            </a:r>
            <a:r>
              <a:rPr lang="en-US" dirty="0">
                <a:latin typeface="PT Serif" charset="0"/>
              </a:rPr>
              <a:t>Convert it into date and time format.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404267"/>
            <a:ext cx="3114675" cy="2047875"/>
          </a:xfrm>
          <a:prstGeom prst="rect">
            <a:avLst/>
          </a:prstGeom>
        </p:spPr>
      </p:pic>
    </p:spTree>
    <p:extLst>
      <p:ext uri="{BB962C8B-B14F-4D97-AF65-F5344CB8AC3E}">
        <p14:creationId xmlns:p14="http://schemas.microsoft.com/office/powerpoint/2010/main" val="317896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400" dirty="0" err="1"/>
              <a:t>def</a:t>
            </a:r>
            <a:r>
              <a:rPr lang="en-US" sz="1400" dirty="0"/>
              <a:t> </a:t>
            </a:r>
            <a:r>
              <a:rPr lang="en-US" sz="1400" dirty="0" err="1"/>
              <a:t>change_into_datetime</a:t>
            </a:r>
            <a:r>
              <a:rPr lang="en-US" sz="1400" dirty="0"/>
              <a:t>(col):</a:t>
            </a:r>
            <a:endParaRPr lang="en-IN" sz="1400" dirty="0"/>
          </a:p>
          <a:p>
            <a:pPr marL="76200" indent="0">
              <a:lnSpc>
                <a:spcPct val="100000"/>
              </a:lnSpc>
              <a:buNone/>
            </a:pPr>
            <a:r>
              <a:rPr lang="en-US" sz="1400" dirty="0"/>
              <a:t>    </a:t>
            </a:r>
            <a:r>
              <a:rPr lang="en-US" sz="1400" dirty="0" err="1"/>
              <a:t>df</a:t>
            </a:r>
            <a:r>
              <a:rPr lang="en-US" sz="1400" dirty="0"/>
              <a:t>[col]=</a:t>
            </a:r>
            <a:r>
              <a:rPr lang="en-US" sz="1400" dirty="0" err="1"/>
              <a:t>pd.to_datetime</a:t>
            </a:r>
            <a:r>
              <a:rPr lang="en-US" sz="1400" dirty="0"/>
              <a:t>(</a:t>
            </a:r>
            <a:r>
              <a:rPr lang="en-US" sz="1400" dirty="0" err="1"/>
              <a:t>df</a:t>
            </a:r>
            <a:r>
              <a:rPr lang="en-US" sz="1400" dirty="0"/>
              <a:t>[col])</a:t>
            </a:r>
            <a:endParaRPr lang="en-IN" sz="1400" dirty="0"/>
          </a:p>
          <a:p>
            <a:pPr marL="76200" indent="0">
              <a:lnSpc>
                <a:spcPct val="100000"/>
              </a:lnSpc>
              <a:buNone/>
            </a:pPr>
            <a:r>
              <a:rPr lang="en-US" sz="1400" dirty="0"/>
              <a:t>for i in ['Date_of_Journey','</a:t>
            </a:r>
            <a:r>
              <a:rPr lang="en-US" sz="1400" dirty="0" err="1"/>
              <a:t>Dep_Time</a:t>
            </a:r>
            <a:r>
              <a:rPr lang="en-US" sz="1400" dirty="0"/>
              <a:t>', '</a:t>
            </a:r>
            <a:r>
              <a:rPr lang="en-US" sz="1400" dirty="0" err="1"/>
              <a:t>Arrival_Time</a:t>
            </a:r>
            <a:r>
              <a:rPr lang="en-US" sz="1400" dirty="0"/>
              <a:t>']:</a:t>
            </a:r>
            <a:endParaRPr lang="en-IN" sz="1400" dirty="0"/>
          </a:p>
          <a:p>
            <a:pPr marL="76200" indent="0">
              <a:lnSpc>
                <a:spcPct val="100000"/>
              </a:lnSpc>
              <a:buNone/>
            </a:pPr>
            <a:r>
              <a:rPr lang="en-US" sz="1400" dirty="0"/>
              <a:t>    </a:t>
            </a:r>
            <a:r>
              <a:rPr lang="en-US" sz="1400" dirty="0" err="1"/>
              <a:t>change_into_datetime</a:t>
            </a:r>
            <a:r>
              <a:rPr lang="en-US" sz="1400" dirty="0"/>
              <a:t>(i)</a:t>
            </a:r>
            <a:endParaRPr lang="en-IN" sz="1400" dirty="0"/>
          </a:p>
          <a:p>
            <a:pPr marL="76200" indent="0">
              <a:lnSpc>
                <a:spcPct val="100000"/>
              </a:lnSpc>
              <a:buNone/>
            </a:pPr>
            <a:r>
              <a:rPr lang="en-US" sz="1400" dirty="0" err="1"/>
              <a:t>df.dtypes</a:t>
            </a:r>
            <a:endParaRPr lang="en-IN" sz="1400" dirty="0"/>
          </a:p>
          <a:p>
            <a:pPr marL="76200" indent="0">
              <a:buNone/>
            </a:pPr>
            <a:endParaRPr lang="en-US" sz="1400" dirty="0"/>
          </a:p>
          <a:p>
            <a:pPr marL="76200" indent="0">
              <a:buNone/>
            </a:pPr>
            <a:endParaRPr lang="en-IN" sz="1400" dirty="0"/>
          </a:p>
          <a:p>
            <a:pPr marL="76200" indent="0">
              <a:buNone/>
            </a:pPr>
            <a:endParaRPr lang="en-US" sz="1400" dirty="0"/>
          </a:p>
          <a:p>
            <a:pPr marL="76200" indent="0">
              <a:buNone/>
            </a:pPr>
            <a:endParaRPr lang="en-IN" sz="1400" dirty="0"/>
          </a:p>
          <a:p>
            <a:pPr marL="76200" indent="0">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305" y="2571750"/>
            <a:ext cx="3295650" cy="1971675"/>
          </a:xfrm>
          <a:prstGeom prst="rect">
            <a:avLst/>
          </a:prstGeom>
        </p:spPr>
      </p:pic>
    </p:spTree>
    <p:extLst>
      <p:ext uri="{BB962C8B-B14F-4D97-AF65-F5344CB8AC3E}">
        <p14:creationId xmlns:p14="http://schemas.microsoft.com/office/powerpoint/2010/main" val="125783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400" dirty="0" err="1"/>
              <a:t>df</a:t>
            </a:r>
            <a:r>
              <a:rPr lang="en-US" sz="1400" dirty="0"/>
              <a:t>['</a:t>
            </a:r>
            <a:r>
              <a:rPr lang="en-US" sz="1400" dirty="0" err="1"/>
              <a:t>journey_day</a:t>
            </a:r>
            <a:r>
              <a:rPr lang="en-US" sz="1400" dirty="0"/>
              <a:t>']=</a:t>
            </a:r>
            <a:r>
              <a:rPr lang="en-US" sz="1400" dirty="0" err="1"/>
              <a:t>df</a:t>
            </a:r>
            <a:r>
              <a:rPr lang="en-US" sz="1400" dirty="0"/>
              <a:t>['</a:t>
            </a:r>
            <a:r>
              <a:rPr lang="en-US" sz="1400" dirty="0" err="1"/>
              <a:t>Date_of_Journey</a:t>
            </a:r>
            <a:r>
              <a:rPr lang="en-US" sz="1400" dirty="0"/>
              <a:t>'].</a:t>
            </a:r>
            <a:r>
              <a:rPr lang="en-US" sz="1400" dirty="0" err="1"/>
              <a:t>dt.day</a:t>
            </a:r>
            <a:r>
              <a:rPr lang="en-US" sz="1400" dirty="0"/>
              <a:t>  </a:t>
            </a:r>
            <a:r>
              <a:rPr lang="en-US" sz="1400" b="1" dirty="0"/>
              <a:t>#method to extract only day of that date</a:t>
            </a:r>
            <a:endParaRPr lang="en-IN" sz="1400" dirty="0"/>
          </a:p>
          <a:p>
            <a:pPr marL="76200" indent="0">
              <a:lnSpc>
                <a:spcPct val="100000"/>
              </a:lnSpc>
              <a:buNone/>
            </a:pPr>
            <a:r>
              <a:rPr lang="en-US" sz="1400" dirty="0" err="1"/>
              <a:t>df</a:t>
            </a:r>
            <a:r>
              <a:rPr lang="en-US" sz="1400" dirty="0"/>
              <a:t>['</a:t>
            </a:r>
            <a:r>
              <a:rPr lang="en-US" sz="1400" dirty="0" err="1"/>
              <a:t>journey_month</a:t>
            </a:r>
            <a:r>
              <a:rPr lang="en-US" sz="1400" dirty="0"/>
              <a:t>']=</a:t>
            </a:r>
            <a:r>
              <a:rPr lang="en-US" sz="1400" dirty="0" err="1"/>
              <a:t>df</a:t>
            </a:r>
            <a:r>
              <a:rPr lang="en-US" sz="1400" dirty="0"/>
              <a:t>['</a:t>
            </a:r>
            <a:r>
              <a:rPr lang="en-US" sz="1400" dirty="0" err="1"/>
              <a:t>Date_of_Journey</a:t>
            </a:r>
            <a:r>
              <a:rPr lang="en-US" sz="1400" dirty="0"/>
              <a:t>'].</a:t>
            </a:r>
            <a:r>
              <a:rPr lang="en-US" sz="1400" dirty="0" err="1"/>
              <a:t>dt.month</a:t>
            </a:r>
            <a:r>
              <a:rPr lang="en-US" sz="1400" dirty="0"/>
              <a:t>   </a:t>
            </a:r>
            <a:r>
              <a:rPr lang="en-US" sz="1400" b="1" dirty="0"/>
              <a:t>#extract only month of that date</a:t>
            </a:r>
            <a:endParaRPr lang="en-IN" sz="1400" dirty="0"/>
          </a:p>
          <a:p>
            <a:pPr marL="76200" indent="0">
              <a:lnSpc>
                <a:spcPct val="100000"/>
              </a:lnSpc>
              <a:buNone/>
            </a:pPr>
            <a:r>
              <a:rPr lang="en-US" sz="1400" dirty="0" err="1"/>
              <a:t>df.head</a:t>
            </a:r>
            <a:r>
              <a:rPr lang="en-US" sz="1400" dirty="0"/>
              <a:t>(6)</a:t>
            </a:r>
            <a:endParaRPr lang="en-IN" sz="1400" dirty="0"/>
          </a:p>
          <a:p>
            <a:pPr marL="76200" indent="0">
              <a:lnSpc>
                <a:spcPct val="100000"/>
              </a:lnSpc>
              <a:buNone/>
            </a:pPr>
            <a:r>
              <a:rPr lang="en-US" sz="1400" dirty="0" err="1"/>
              <a:t>df.drop</a:t>
            </a:r>
            <a:r>
              <a:rPr lang="en-US" sz="1400" dirty="0"/>
              <a:t>('</a:t>
            </a:r>
            <a:r>
              <a:rPr lang="en-US" sz="1400" dirty="0" err="1"/>
              <a:t>Date_of_Journey</a:t>
            </a:r>
            <a:r>
              <a:rPr lang="en-US" sz="1400" dirty="0"/>
              <a:t>', axis=1, </a:t>
            </a:r>
            <a:r>
              <a:rPr lang="en-US" sz="1400" dirty="0" err="1"/>
              <a:t>inplace</a:t>
            </a:r>
            <a:r>
              <a:rPr lang="en-US" sz="1400" dirty="0"/>
              <a:t>=True)</a:t>
            </a:r>
            <a:endParaRPr lang="en-IN" sz="1400" dirty="0"/>
          </a:p>
          <a:p>
            <a:pPr marL="76200" indent="0">
              <a:buNone/>
            </a:pPr>
            <a:endParaRPr lang="en-US" sz="1400" dirty="0"/>
          </a:p>
          <a:p>
            <a:pPr marL="76200" indent="0">
              <a:buNone/>
            </a:pPr>
            <a:endParaRPr lang="en-IN" sz="1400" dirty="0"/>
          </a:p>
          <a:p>
            <a:pPr marL="76200" indent="0">
              <a:buNone/>
            </a:pPr>
            <a:endParaRPr lang="en-US" sz="1400" dirty="0"/>
          </a:p>
          <a:p>
            <a:pPr marL="76200" indent="0">
              <a:buNone/>
            </a:pPr>
            <a:endParaRPr lang="en-IN" sz="1400" dirty="0"/>
          </a:p>
          <a:p>
            <a:pPr marL="76200" indent="0">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085" r="41"/>
          <a:stretch/>
        </p:blipFill>
        <p:spPr>
          <a:xfrm>
            <a:off x="539552" y="2283718"/>
            <a:ext cx="8309532" cy="2362200"/>
          </a:xfrm>
          <a:prstGeom prst="rect">
            <a:avLst/>
          </a:prstGeom>
        </p:spPr>
      </p:pic>
      <p:cxnSp>
        <p:nvCxnSpPr>
          <p:cNvPr id="5" name="Straight Connector 4"/>
          <p:cNvCxnSpPr/>
          <p:nvPr/>
        </p:nvCxnSpPr>
        <p:spPr>
          <a:xfrm>
            <a:off x="7236296" y="2499742"/>
            <a:ext cx="1612788"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1492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anchor="t" anchorCtr="0">
            <a:noAutofit/>
          </a:bodyPr>
          <a:lstStyle/>
          <a:p>
            <a:pPr marL="76200" indent="0">
              <a:buNone/>
            </a:pPr>
            <a:r>
              <a:rPr lang="en-US" sz="1400" b="1" dirty="0"/>
              <a:t>#From </a:t>
            </a:r>
            <a:r>
              <a:rPr lang="en-US" sz="1400" b="1" dirty="0" err="1"/>
              <a:t>Arrival_time</a:t>
            </a:r>
            <a:r>
              <a:rPr lang="en-US" sz="1400" b="1" dirty="0"/>
              <a:t> and </a:t>
            </a:r>
            <a:r>
              <a:rPr lang="en-US" sz="1400" b="1" dirty="0" err="1"/>
              <a:t>Dept_time</a:t>
            </a:r>
            <a:r>
              <a:rPr lang="en-US" sz="1400" b="1" dirty="0"/>
              <a:t> </a:t>
            </a:r>
            <a:r>
              <a:rPr lang="en-US" sz="1400" b="1" dirty="0" err="1"/>
              <a:t>features,we</a:t>
            </a:r>
            <a:r>
              <a:rPr lang="en-US" sz="1400" b="1" dirty="0"/>
              <a:t> extract hour and minutes and stored in new columns and drop these columns</a:t>
            </a:r>
          </a:p>
          <a:p>
            <a:pPr marL="76200" indent="0">
              <a:lnSpc>
                <a:spcPct val="100000"/>
              </a:lnSpc>
              <a:buNone/>
            </a:pPr>
            <a:r>
              <a:rPr lang="en-US" sz="1400" dirty="0"/>
              <a:t># extracting hour</a:t>
            </a:r>
            <a:endParaRPr lang="en-IN" sz="1400" dirty="0"/>
          </a:p>
          <a:p>
            <a:pPr marL="76200" indent="0">
              <a:lnSpc>
                <a:spcPct val="100000"/>
              </a:lnSpc>
              <a:buNone/>
            </a:pPr>
            <a:r>
              <a:rPr lang="en-US" sz="1400" dirty="0" err="1"/>
              <a:t>def</a:t>
            </a:r>
            <a:r>
              <a:rPr lang="en-US" sz="1400" dirty="0"/>
              <a:t> </a:t>
            </a:r>
            <a:r>
              <a:rPr lang="en-US" sz="1400" dirty="0" err="1"/>
              <a:t>extract_hour</a:t>
            </a:r>
            <a:r>
              <a:rPr lang="en-US" sz="1400" dirty="0"/>
              <a:t>(</a:t>
            </a:r>
            <a:r>
              <a:rPr lang="en-US" sz="1400" dirty="0" err="1"/>
              <a:t>data,col</a:t>
            </a:r>
            <a:r>
              <a:rPr lang="en-US" sz="1400" dirty="0"/>
              <a:t>):</a:t>
            </a:r>
            <a:endParaRPr lang="en-IN" sz="1400" dirty="0"/>
          </a:p>
          <a:p>
            <a:pPr marL="76200" indent="0">
              <a:lnSpc>
                <a:spcPct val="100000"/>
              </a:lnSpc>
              <a:buNone/>
            </a:pPr>
            <a:r>
              <a:rPr lang="en-US" sz="1400" dirty="0"/>
              <a:t>    data[</a:t>
            </a:r>
            <a:r>
              <a:rPr lang="en-US" sz="1400" dirty="0" err="1"/>
              <a:t>col+'_hour</a:t>
            </a:r>
            <a:r>
              <a:rPr lang="en-US" sz="1400" dirty="0"/>
              <a:t>']=data[col].</a:t>
            </a:r>
            <a:r>
              <a:rPr lang="en-US" sz="1400" dirty="0" err="1"/>
              <a:t>dt.hour</a:t>
            </a:r>
            <a:endParaRPr lang="en-US" sz="1400" dirty="0"/>
          </a:p>
          <a:p>
            <a:pPr marL="76200" indent="0">
              <a:lnSpc>
                <a:spcPct val="100000"/>
              </a:lnSpc>
              <a:buNone/>
            </a:pPr>
            <a:r>
              <a:rPr lang="en-US" sz="1400" dirty="0"/>
              <a:t># extracting minute    </a:t>
            </a:r>
            <a:endParaRPr lang="en-IN" sz="1400" dirty="0"/>
          </a:p>
          <a:p>
            <a:pPr marL="76200" indent="0">
              <a:lnSpc>
                <a:spcPct val="100000"/>
              </a:lnSpc>
              <a:buNone/>
            </a:pPr>
            <a:r>
              <a:rPr lang="en-US" sz="1400" dirty="0" err="1"/>
              <a:t>def</a:t>
            </a:r>
            <a:r>
              <a:rPr lang="en-US" sz="1400" dirty="0"/>
              <a:t> </a:t>
            </a:r>
            <a:r>
              <a:rPr lang="en-US" sz="1400" dirty="0" err="1"/>
              <a:t>extract_min</a:t>
            </a:r>
            <a:r>
              <a:rPr lang="en-US" sz="1400" dirty="0"/>
              <a:t>(</a:t>
            </a:r>
            <a:r>
              <a:rPr lang="en-US" sz="1400" dirty="0" err="1"/>
              <a:t>data,col</a:t>
            </a:r>
            <a:r>
              <a:rPr lang="en-US" sz="1400" dirty="0"/>
              <a:t>):</a:t>
            </a:r>
            <a:endParaRPr lang="en-IN" sz="1400" dirty="0"/>
          </a:p>
          <a:p>
            <a:pPr marL="76200" indent="0">
              <a:lnSpc>
                <a:spcPct val="100000"/>
              </a:lnSpc>
              <a:buNone/>
            </a:pPr>
            <a:r>
              <a:rPr lang="en-US" sz="1400" dirty="0"/>
              <a:t>    data[</a:t>
            </a:r>
            <a:r>
              <a:rPr lang="en-US" sz="1400" dirty="0" err="1"/>
              <a:t>col+'_min</a:t>
            </a:r>
            <a:r>
              <a:rPr lang="en-US" sz="1400" dirty="0"/>
              <a:t>']=data[col].</a:t>
            </a:r>
            <a:r>
              <a:rPr lang="en-US" sz="1400" dirty="0" err="1"/>
              <a:t>dt.minute</a:t>
            </a:r>
            <a:endParaRPr lang="en-IN" sz="1400" dirty="0"/>
          </a:p>
          <a:p>
            <a:pPr marL="76200" indent="0">
              <a:lnSpc>
                <a:spcPct val="100000"/>
              </a:lnSpc>
              <a:buNone/>
            </a:pPr>
            <a:r>
              <a:rPr lang="en-US" sz="1400" dirty="0"/>
              <a:t>#drop previous col</a:t>
            </a:r>
            <a:endParaRPr lang="en-IN" sz="1400" dirty="0"/>
          </a:p>
          <a:p>
            <a:pPr marL="76200" indent="0">
              <a:lnSpc>
                <a:spcPct val="100000"/>
              </a:lnSpc>
              <a:buNone/>
            </a:pPr>
            <a:r>
              <a:rPr lang="en-US" sz="1400" dirty="0" err="1"/>
              <a:t>def</a:t>
            </a:r>
            <a:r>
              <a:rPr lang="en-US" sz="1400" dirty="0"/>
              <a:t> </a:t>
            </a:r>
            <a:r>
              <a:rPr lang="en-US" sz="1400" dirty="0" err="1"/>
              <a:t>drop_col</a:t>
            </a:r>
            <a:r>
              <a:rPr lang="en-US" sz="1400" dirty="0"/>
              <a:t>(</a:t>
            </a:r>
            <a:r>
              <a:rPr lang="en-US" sz="1400" dirty="0" err="1"/>
              <a:t>data,col</a:t>
            </a:r>
            <a:r>
              <a:rPr lang="en-US" sz="1400" dirty="0"/>
              <a:t>):</a:t>
            </a:r>
            <a:endParaRPr lang="en-IN" sz="1400" dirty="0"/>
          </a:p>
          <a:p>
            <a:pPr marL="76200" indent="0">
              <a:lnSpc>
                <a:spcPct val="100000"/>
              </a:lnSpc>
              <a:buNone/>
            </a:pPr>
            <a:r>
              <a:rPr lang="en-US" sz="1400" dirty="0"/>
              <a:t>    </a:t>
            </a:r>
            <a:r>
              <a:rPr lang="en-US" sz="1400" dirty="0" err="1"/>
              <a:t>data.drop</a:t>
            </a:r>
            <a:r>
              <a:rPr lang="en-US" sz="1400" dirty="0"/>
              <a:t>(</a:t>
            </a:r>
            <a:r>
              <a:rPr lang="en-US" sz="1400" dirty="0" err="1"/>
              <a:t>col,axis</a:t>
            </a:r>
            <a:r>
              <a:rPr lang="en-US" sz="1400" dirty="0"/>
              <a:t>=1,inplace=True)</a:t>
            </a:r>
            <a:endParaRPr lang="en-IN" sz="1400" dirty="0"/>
          </a:p>
          <a:p>
            <a:pPr marL="76200" indent="0">
              <a:buNone/>
            </a:pPr>
            <a:endParaRPr lang="en-IN" sz="1400" dirty="0"/>
          </a:p>
          <a:p>
            <a:pPr marL="76200" indent="0">
              <a:buNone/>
            </a:pPr>
            <a:endParaRPr lang="en-IN" sz="1400" dirty="0"/>
          </a:p>
          <a:p>
            <a:pPr marL="76200" indent="0">
              <a:buNone/>
            </a:pPr>
            <a:endParaRPr lang="en-IN" sz="1400" dirty="0"/>
          </a:p>
          <a:p>
            <a:pPr marL="76200" indent="0">
              <a:buNone/>
            </a:pPr>
            <a:endParaRPr lang="en-US" sz="1400" dirty="0"/>
          </a:p>
          <a:p>
            <a:pPr marL="76200" indent="0">
              <a:buNone/>
            </a:pPr>
            <a:endParaRPr lang="en-IN" sz="1400" dirty="0"/>
          </a:p>
          <a:p>
            <a:pPr marL="76200" indent="0">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33725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2" anchor="t" anchorCtr="0">
            <a:noAutofit/>
          </a:bodyPr>
          <a:lstStyle/>
          <a:p>
            <a:pPr marL="76200" indent="0">
              <a:lnSpc>
                <a:spcPct val="100000"/>
              </a:lnSpc>
              <a:buNone/>
            </a:pPr>
            <a:r>
              <a:rPr lang="en-US" sz="1400" dirty="0"/>
              <a:t>#extracting hour from </a:t>
            </a:r>
            <a:r>
              <a:rPr lang="en-US" sz="1400" dirty="0" err="1"/>
              <a:t>dep_time</a:t>
            </a:r>
            <a:endParaRPr lang="en-IN" sz="1400" dirty="0"/>
          </a:p>
          <a:p>
            <a:pPr marL="76200" indent="0">
              <a:lnSpc>
                <a:spcPct val="100000"/>
              </a:lnSpc>
              <a:buNone/>
            </a:pPr>
            <a:r>
              <a:rPr lang="en-US" sz="1400" dirty="0" err="1"/>
              <a:t>extract_hour</a:t>
            </a:r>
            <a:r>
              <a:rPr lang="en-US" sz="1400" dirty="0"/>
              <a:t>(</a:t>
            </a:r>
            <a:r>
              <a:rPr lang="en-US" sz="1400" dirty="0" err="1"/>
              <a:t>df</a:t>
            </a:r>
            <a:r>
              <a:rPr lang="en-US" sz="1400" dirty="0"/>
              <a:t>,'</a:t>
            </a:r>
            <a:r>
              <a:rPr lang="en-US" sz="1400" dirty="0" err="1"/>
              <a:t>Dep_Time</a:t>
            </a:r>
            <a:r>
              <a:rPr lang="en-US" sz="1400" dirty="0"/>
              <a:t>')</a:t>
            </a:r>
          </a:p>
          <a:p>
            <a:pPr marL="76200" indent="0">
              <a:lnSpc>
                <a:spcPct val="100000"/>
              </a:lnSpc>
              <a:buNone/>
            </a:pPr>
            <a:endParaRPr lang="en-IN" sz="1400" dirty="0"/>
          </a:p>
          <a:p>
            <a:pPr marL="76200" indent="0">
              <a:lnSpc>
                <a:spcPct val="100000"/>
              </a:lnSpc>
              <a:buNone/>
            </a:pPr>
            <a:r>
              <a:rPr lang="en-US" sz="1400" dirty="0"/>
              <a:t>#extracting minutes from </a:t>
            </a:r>
            <a:r>
              <a:rPr lang="en-US" sz="1400" dirty="0" err="1"/>
              <a:t>dep_time</a:t>
            </a:r>
            <a:endParaRPr lang="en-IN" sz="1400" dirty="0"/>
          </a:p>
          <a:p>
            <a:pPr marL="76200" indent="0">
              <a:lnSpc>
                <a:spcPct val="100000"/>
              </a:lnSpc>
              <a:buNone/>
            </a:pPr>
            <a:r>
              <a:rPr lang="en-US" sz="1400" dirty="0" err="1"/>
              <a:t>extract_min</a:t>
            </a:r>
            <a:r>
              <a:rPr lang="en-US" sz="1400" dirty="0"/>
              <a:t>(</a:t>
            </a:r>
            <a:r>
              <a:rPr lang="en-US" sz="1400" dirty="0" err="1"/>
              <a:t>df</a:t>
            </a:r>
            <a:r>
              <a:rPr lang="en-US" sz="1400" dirty="0"/>
              <a:t>,'</a:t>
            </a:r>
            <a:r>
              <a:rPr lang="en-US" sz="1400" dirty="0" err="1"/>
              <a:t>Dep_Time</a:t>
            </a:r>
            <a:r>
              <a:rPr lang="en-US" sz="1400" dirty="0"/>
              <a:t>')</a:t>
            </a:r>
          </a:p>
          <a:p>
            <a:pPr marL="76200" indent="0">
              <a:lnSpc>
                <a:spcPct val="100000"/>
              </a:lnSpc>
              <a:buNone/>
            </a:pPr>
            <a:endParaRPr lang="en-IN" sz="1400" dirty="0"/>
          </a:p>
          <a:p>
            <a:pPr marL="76200" indent="0">
              <a:buNone/>
            </a:pPr>
            <a:r>
              <a:rPr lang="en-US" sz="1400" dirty="0"/>
              <a:t>#drop the column </a:t>
            </a:r>
            <a:r>
              <a:rPr lang="en-US" sz="1400" dirty="0" err="1"/>
              <a:t>dep_time</a:t>
            </a:r>
            <a:endParaRPr lang="en-IN" sz="1400" dirty="0"/>
          </a:p>
          <a:p>
            <a:pPr marL="76200" indent="0">
              <a:buNone/>
            </a:pPr>
            <a:r>
              <a:rPr lang="en-US" sz="1400" dirty="0" err="1"/>
              <a:t>drop_col</a:t>
            </a:r>
            <a:r>
              <a:rPr lang="en-US" sz="1400" dirty="0"/>
              <a:t>(</a:t>
            </a:r>
            <a:r>
              <a:rPr lang="en-US" sz="1400" dirty="0" err="1"/>
              <a:t>df</a:t>
            </a:r>
            <a:r>
              <a:rPr lang="en-US" sz="1400" dirty="0"/>
              <a:t>,'</a:t>
            </a:r>
            <a:r>
              <a:rPr lang="en-US" sz="1400" dirty="0" err="1"/>
              <a:t>Dep_Time</a:t>
            </a:r>
            <a:r>
              <a:rPr lang="en-US" sz="1400" dirty="0"/>
              <a:t>')</a:t>
            </a:r>
            <a:endParaRPr lang="en-IN" sz="1400" dirty="0"/>
          </a:p>
          <a:p>
            <a:pPr marL="76200" indent="0">
              <a:buNone/>
            </a:pPr>
            <a:endParaRPr lang="en-IN" sz="1400" dirty="0"/>
          </a:p>
          <a:p>
            <a:pPr marL="76200" indent="0">
              <a:buNone/>
            </a:pPr>
            <a:endParaRPr lang="en-IN" sz="1400" dirty="0"/>
          </a:p>
          <a:p>
            <a:pPr marL="76200" indent="0">
              <a:buNone/>
            </a:pPr>
            <a:endParaRPr lang="en-IN" sz="1400" dirty="0"/>
          </a:p>
          <a:p>
            <a:pPr marL="76200" indent="0">
              <a:buNone/>
            </a:pPr>
            <a:endParaRPr lang="en-IN" sz="1400" dirty="0"/>
          </a:p>
          <a:p>
            <a:pPr marL="76200" indent="0">
              <a:buNone/>
            </a:pPr>
            <a:endParaRPr lang="en-IN" sz="1400" dirty="0"/>
          </a:p>
          <a:p>
            <a:pPr marL="76200" indent="0">
              <a:buNone/>
            </a:pPr>
            <a:r>
              <a:rPr lang="en-US" sz="1600" dirty="0"/>
              <a:t>#</a:t>
            </a:r>
            <a:r>
              <a:rPr lang="en-US" sz="1400" dirty="0"/>
              <a:t>extracting hour form </a:t>
            </a:r>
            <a:r>
              <a:rPr lang="en-US" sz="1400" dirty="0" err="1"/>
              <a:t>arr_time</a:t>
            </a:r>
            <a:endParaRPr lang="en-IN" sz="1600" dirty="0"/>
          </a:p>
          <a:p>
            <a:pPr marL="76200" indent="0">
              <a:buNone/>
            </a:pPr>
            <a:r>
              <a:rPr lang="en-US" sz="1400" dirty="0" err="1"/>
              <a:t>extract_hour</a:t>
            </a:r>
            <a:r>
              <a:rPr lang="en-US" sz="1400" dirty="0"/>
              <a:t>(</a:t>
            </a:r>
            <a:r>
              <a:rPr lang="en-US" sz="1400" dirty="0" err="1"/>
              <a:t>df</a:t>
            </a:r>
            <a:r>
              <a:rPr lang="en-US" sz="1400" dirty="0"/>
              <a:t>,'</a:t>
            </a:r>
            <a:r>
              <a:rPr lang="en-US" sz="1400" dirty="0" err="1"/>
              <a:t>Arrival_Time</a:t>
            </a:r>
            <a:r>
              <a:rPr lang="en-US" sz="1400" dirty="0"/>
              <a:t>')</a:t>
            </a:r>
          </a:p>
          <a:p>
            <a:pPr marL="76200" indent="0">
              <a:buNone/>
            </a:pPr>
            <a:endParaRPr lang="en-IN" sz="1600" dirty="0"/>
          </a:p>
          <a:p>
            <a:pPr marL="76200" indent="0">
              <a:lnSpc>
                <a:spcPct val="100000"/>
              </a:lnSpc>
              <a:buNone/>
            </a:pPr>
            <a:r>
              <a:rPr lang="en-US" sz="1400" dirty="0"/>
              <a:t>#extracting min from </a:t>
            </a:r>
            <a:r>
              <a:rPr lang="en-US" sz="1400" dirty="0" err="1"/>
              <a:t>arr_time</a:t>
            </a:r>
            <a:endParaRPr lang="en-IN" sz="1400" dirty="0"/>
          </a:p>
          <a:p>
            <a:pPr marL="76200" indent="0">
              <a:lnSpc>
                <a:spcPct val="100000"/>
              </a:lnSpc>
              <a:buNone/>
            </a:pPr>
            <a:r>
              <a:rPr lang="en-US" sz="1400" dirty="0" err="1"/>
              <a:t>extract_min</a:t>
            </a:r>
            <a:r>
              <a:rPr lang="en-US" sz="1400" dirty="0"/>
              <a:t>(</a:t>
            </a:r>
            <a:r>
              <a:rPr lang="en-US" sz="1400" dirty="0" err="1"/>
              <a:t>df</a:t>
            </a:r>
            <a:r>
              <a:rPr lang="en-US" sz="1400" dirty="0"/>
              <a:t>,'</a:t>
            </a:r>
            <a:r>
              <a:rPr lang="en-US" sz="1400" dirty="0" err="1"/>
              <a:t>Arrival_Time</a:t>
            </a:r>
            <a:r>
              <a:rPr lang="en-US" sz="1400" dirty="0"/>
              <a:t>')</a:t>
            </a:r>
          </a:p>
          <a:p>
            <a:pPr marL="76200" indent="0">
              <a:lnSpc>
                <a:spcPct val="100000"/>
              </a:lnSpc>
              <a:buNone/>
            </a:pPr>
            <a:endParaRPr lang="en-IN" sz="1400" dirty="0"/>
          </a:p>
          <a:p>
            <a:pPr marL="76200" indent="0">
              <a:lnSpc>
                <a:spcPct val="100000"/>
              </a:lnSpc>
              <a:buNone/>
            </a:pPr>
            <a:r>
              <a:rPr lang="en-US" sz="1400" dirty="0"/>
              <a:t>#drop the column </a:t>
            </a:r>
            <a:r>
              <a:rPr lang="en-US" sz="1400" dirty="0" err="1"/>
              <a:t>arr_time</a:t>
            </a:r>
            <a:endParaRPr lang="en-IN" sz="1400" dirty="0"/>
          </a:p>
          <a:p>
            <a:pPr marL="76200" indent="0">
              <a:lnSpc>
                <a:spcPct val="100000"/>
              </a:lnSpc>
              <a:buNone/>
            </a:pPr>
            <a:r>
              <a:rPr lang="en-US" sz="1400" dirty="0" err="1"/>
              <a:t>drop_col</a:t>
            </a:r>
            <a:r>
              <a:rPr lang="en-US" sz="1400" dirty="0"/>
              <a:t>(</a:t>
            </a:r>
            <a:r>
              <a:rPr lang="en-US" sz="1400" dirty="0" err="1"/>
              <a:t>df</a:t>
            </a:r>
            <a:r>
              <a:rPr lang="en-US" sz="1400" dirty="0"/>
              <a:t>,'</a:t>
            </a:r>
            <a:r>
              <a:rPr lang="en-US" sz="1400" dirty="0" err="1"/>
              <a:t>Arrival_Time</a:t>
            </a:r>
            <a:r>
              <a:rPr lang="en-US" sz="1400" dirty="0"/>
              <a:t>')</a:t>
            </a: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7035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2" anchor="t" anchorCtr="0">
            <a:noAutofit/>
          </a:bodyPr>
          <a:lstStyle/>
          <a:p>
            <a:pPr marL="76200" indent="0">
              <a:lnSpc>
                <a:spcPct val="100000"/>
              </a:lnSpc>
              <a:buNone/>
            </a:pPr>
            <a:r>
              <a:rPr lang="en-US" sz="1400" dirty="0" err="1"/>
              <a:t>df.head</a:t>
            </a:r>
            <a:r>
              <a:rPr lang="en-US" sz="1400" dirty="0"/>
              <a:t>(6)</a:t>
            </a: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36" y="1473350"/>
            <a:ext cx="7086600" cy="2238375"/>
          </a:xfrm>
          <a:prstGeom prst="rect">
            <a:avLst/>
          </a:prstGeom>
        </p:spPr>
      </p:pic>
      <p:cxnSp>
        <p:nvCxnSpPr>
          <p:cNvPr id="4" name="Straight Connector 3"/>
          <p:cNvCxnSpPr/>
          <p:nvPr/>
        </p:nvCxnSpPr>
        <p:spPr>
          <a:xfrm>
            <a:off x="3563888" y="1779662"/>
            <a:ext cx="4392488"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071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buNone/>
            </a:pPr>
            <a:r>
              <a:rPr lang="en-US" sz="1400" b="1" dirty="0"/>
              <a:t>Apply pre-processing on duration column</a:t>
            </a:r>
            <a:r>
              <a:rPr lang="en-IN" sz="1400" dirty="0"/>
              <a:t>. </a:t>
            </a:r>
            <a:r>
              <a:rPr lang="en-US" sz="1400" b="1" dirty="0"/>
              <a:t>Separate Duration hours and minute from duration</a:t>
            </a:r>
          </a:p>
          <a:p>
            <a:pPr marL="76200" indent="0">
              <a:buNone/>
            </a:pPr>
            <a:r>
              <a:rPr lang="en-US" sz="1400" dirty="0"/>
              <a:t>duration=list(</a:t>
            </a:r>
            <a:r>
              <a:rPr lang="en-US" sz="1400" dirty="0" err="1"/>
              <a:t>df</a:t>
            </a:r>
            <a:r>
              <a:rPr lang="en-US" sz="1400" dirty="0"/>
              <a:t>['Duration'])</a:t>
            </a:r>
            <a:endParaRPr lang="en-IN" sz="1400" dirty="0"/>
          </a:p>
          <a:p>
            <a:pPr marL="76200" indent="0">
              <a:buNone/>
            </a:pPr>
            <a:r>
              <a:rPr lang="en-US" sz="1400" dirty="0"/>
              <a:t>for i in range(</a:t>
            </a:r>
            <a:r>
              <a:rPr lang="en-US" sz="1400" dirty="0" err="1"/>
              <a:t>len</a:t>
            </a:r>
            <a:r>
              <a:rPr lang="en-US" sz="1400" dirty="0"/>
              <a:t>(duration)):</a:t>
            </a:r>
            <a:endParaRPr lang="en-IN" sz="1400" dirty="0"/>
          </a:p>
          <a:p>
            <a:pPr marL="76200" indent="0">
              <a:buNone/>
            </a:pPr>
            <a:r>
              <a:rPr lang="en-US" sz="1400" dirty="0"/>
              <a:t>    if </a:t>
            </a:r>
            <a:r>
              <a:rPr lang="en-US" sz="1400" dirty="0" err="1"/>
              <a:t>len</a:t>
            </a:r>
            <a:r>
              <a:rPr lang="en-US" sz="1400" dirty="0"/>
              <a:t>(duration[i].split(' '))==2:</a:t>
            </a:r>
            <a:endParaRPr lang="en-IN" sz="1400" dirty="0"/>
          </a:p>
          <a:p>
            <a:pPr marL="76200" indent="0">
              <a:buNone/>
            </a:pPr>
            <a:r>
              <a:rPr lang="en-US" sz="1400" dirty="0"/>
              <a:t>        pass</a:t>
            </a:r>
            <a:endParaRPr lang="en-IN" sz="1400" dirty="0"/>
          </a:p>
          <a:p>
            <a:pPr marL="76200" indent="0">
              <a:buNone/>
            </a:pPr>
            <a:r>
              <a:rPr lang="en-US" sz="1400" dirty="0"/>
              <a:t>    else:</a:t>
            </a:r>
            <a:endParaRPr lang="en-IN" sz="1400" dirty="0"/>
          </a:p>
          <a:p>
            <a:pPr marL="76200" indent="0">
              <a:buNone/>
            </a:pPr>
            <a:r>
              <a:rPr lang="en-US" sz="1400" dirty="0"/>
              <a:t>        if 'h' in duration[i]: # Check if duration contains only hour</a:t>
            </a:r>
            <a:endParaRPr lang="en-IN" sz="1400" dirty="0"/>
          </a:p>
          <a:p>
            <a:pPr marL="76200" indent="0">
              <a:buNone/>
            </a:pPr>
            <a:r>
              <a:rPr lang="en-US" sz="1400" dirty="0"/>
              <a:t>             duration[i]=duration[i] + ' 0m' # Adds 0 minute</a:t>
            </a:r>
            <a:endParaRPr lang="en-IN" sz="1400" dirty="0"/>
          </a:p>
          <a:p>
            <a:pPr marL="76200" indent="0">
              <a:buNone/>
            </a:pPr>
            <a:r>
              <a:rPr lang="en-US" sz="1400" dirty="0"/>
              <a:t>        else:</a:t>
            </a:r>
            <a:endParaRPr lang="en-IN" sz="1400" dirty="0"/>
          </a:p>
          <a:p>
            <a:pPr marL="76200" indent="0">
              <a:buNone/>
            </a:pPr>
            <a:r>
              <a:rPr lang="en-US" sz="1400" dirty="0"/>
              <a:t>             duration[i]='0h '+ duration[i]</a:t>
            </a:r>
            <a:endParaRPr lang="en-IN" sz="1400" dirty="0"/>
          </a:p>
          <a:p>
            <a:pPr marL="76200" indent="0">
              <a:buNone/>
            </a:pPr>
            <a:r>
              <a:rPr lang="en-US" sz="1400" dirty="0" err="1"/>
              <a:t>df</a:t>
            </a:r>
            <a:r>
              <a:rPr lang="en-US" sz="1400" dirty="0"/>
              <a:t>['Duration']=duration</a:t>
            </a:r>
            <a:endParaRPr lang="en-IN"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702450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400" dirty="0" err="1"/>
              <a:t>df.head</a:t>
            </a:r>
            <a:r>
              <a:rPr lang="en-US" sz="1400" dirty="0"/>
              <a:t>()</a:t>
            </a:r>
            <a:endParaRPr lang="en-IN"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0681"/>
          <a:stretch/>
        </p:blipFill>
        <p:spPr>
          <a:xfrm>
            <a:off x="481838" y="1491630"/>
            <a:ext cx="8167329" cy="2088232"/>
          </a:xfrm>
          <a:prstGeom prst="rect">
            <a:avLst/>
          </a:prstGeom>
        </p:spPr>
      </p:pic>
      <p:cxnSp>
        <p:nvCxnSpPr>
          <p:cNvPr id="10" name="Straight Connector 9"/>
          <p:cNvCxnSpPr/>
          <p:nvPr/>
        </p:nvCxnSpPr>
        <p:spPr>
          <a:xfrm>
            <a:off x="2843808" y="2859782"/>
            <a:ext cx="360040"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328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2329725" y="113175"/>
            <a:ext cx="44895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TABLE OF CONTENT</a:t>
            </a:r>
            <a:endParaRPr sz="2400" dirty="0"/>
          </a:p>
        </p:txBody>
      </p:sp>
      <p:sp>
        <p:nvSpPr>
          <p:cNvPr id="64" name="Google Shape;64;p12"/>
          <p:cNvSpPr txBox="1"/>
          <p:nvPr/>
        </p:nvSpPr>
        <p:spPr>
          <a:xfrm>
            <a:off x="755576" y="990097"/>
            <a:ext cx="6264696" cy="2500800"/>
          </a:xfrm>
          <a:prstGeom prst="rect">
            <a:avLst/>
          </a:prstGeom>
          <a:noFill/>
          <a:ln>
            <a:noFill/>
          </a:ln>
        </p:spPr>
        <p:txBody>
          <a:bodyPr spcFirstLastPara="1" wrap="square" lIns="91425" tIns="91425" rIns="91425" bIns="91425" anchor="t" anchorCtr="0">
            <a:noAutofit/>
          </a:bodyPr>
          <a:lstStyle/>
          <a:p>
            <a:pPr marL="342900" lvl="0" indent="-342900" algn="l" rtl="0">
              <a:lnSpc>
                <a:spcPct val="150000"/>
              </a:lnSpc>
              <a:spcBef>
                <a:spcPts val="600"/>
              </a:spcBef>
              <a:spcAft>
                <a:spcPts val="0"/>
              </a:spcAft>
              <a:buClr>
                <a:schemeClr val="dk1"/>
              </a:buClr>
              <a:buSzPts val="1100"/>
              <a:buFont typeface="+mj-lt"/>
              <a:buAutoNum type="arabicPeriod"/>
            </a:pPr>
            <a:r>
              <a:rPr lang="en-US" sz="1600" dirty="0">
                <a:solidFill>
                  <a:schemeClr val="dk1"/>
                </a:solidFill>
                <a:latin typeface="PT Serif"/>
                <a:ea typeface="PT Serif"/>
                <a:cs typeface="PT Serif"/>
                <a:sym typeface="PT Serif"/>
              </a:rPr>
              <a:t>INTRODUCTION</a:t>
            </a:r>
          </a:p>
          <a:p>
            <a:pPr marL="342900" lvl="0" indent="-342900" algn="l" rtl="0">
              <a:lnSpc>
                <a:spcPct val="150000"/>
              </a:lnSpc>
              <a:spcBef>
                <a:spcPts val="600"/>
              </a:spcBef>
              <a:spcAft>
                <a:spcPts val="0"/>
              </a:spcAft>
              <a:buClr>
                <a:schemeClr val="dk1"/>
              </a:buClr>
              <a:buSzPts val="1100"/>
              <a:buFont typeface="+mj-lt"/>
              <a:buAutoNum type="arabicPeriod"/>
            </a:pPr>
            <a:r>
              <a:rPr lang="en-US" sz="1600" dirty="0">
                <a:solidFill>
                  <a:schemeClr val="dk1"/>
                </a:solidFill>
                <a:latin typeface="PT Serif"/>
                <a:ea typeface="PT Serif"/>
                <a:cs typeface="PT Serif"/>
                <a:sym typeface="PT Serif"/>
              </a:rPr>
              <a:t>DATASET</a:t>
            </a:r>
          </a:p>
          <a:p>
            <a:pPr marL="342900" lvl="0" indent="-342900" algn="l" rtl="0">
              <a:lnSpc>
                <a:spcPct val="150000"/>
              </a:lnSpc>
              <a:spcBef>
                <a:spcPts val="600"/>
              </a:spcBef>
              <a:spcAft>
                <a:spcPts val="0"/>
              </a:spcAft>
              <a:buClr>
                <a:schemeClr val="dk1"/>
              </a:buClr>
              <a:buSzPts val="1100"/>
              <a:buFont typeface="+mj-lt"/>
              <a:buAutoNum type="arabicPeriod"/>
            </a:pPr>
            <a:r>
              <a:rPr lang="en-US" sz="1600" dirty="0">
                <a:solidFill>
                  <a:schemeClr val="dk1"/>
                </a:solidFill>
                <a:latin typeface="PT Serif"/>
                <a:ea typeface="PT Serif"/>
                <a:cs typeface="PT Serif"/>
                <a:sym typeface="PT Serif"/>
              </a:rPr>
              <a:t>PREPROCESSING</a:t>
            </a:r>
          </a:p>
          <a:p>
            <a:pPr marL="342900" indent="-342900">
              <a:lnSpc>
                <a:spcPct val="150000"/>
              </a:lnSpc>
              <a:spcBef>
                <a:spcPts val="600"/>
              </a:spcBef>
              <a:buClr>
                <a:schemeClr val="dk1"/>
              </a:buClr>
              <a:buSzPts val="1100"/>
              <a:buFont typeface="+mj-lt"/>
              <a:buAutoNum type="arabicPeriod"/>
            </a:pPr>
            <a:r>
              <a:rPr lang="en-US" sz="1600" dirty="0">
                <a:solidFill>
                  <a:schemeClr val="dk1"/>
                </a:solidFill>
                <a:latin typeface="PT Serif"/>
                <a:ea typeface="PT Serif"/>
                <a:cs typeface="PT Serif"/>
                <a:sym typeface="PT Serif"/>
              </a:rPr>
              <a:t>HANDLING CATEGORICAL DATA</a:t>
            </a:r>
          </a:p>
          <a:p>
            <a:pPr marL="342900" lvl="0" indent="-342900">
              <a:lnSpc>
                <a:spcPct val="150000"/>
              </a:lnSpc>
              <a:spcBef>
                <a:spcPts val="600"/>
              </a:spcBef>
              <a:buClr>
                <a:schemeClr val="dk1"/>
              </a:buClr>
              <a:buSzPts val="1100"/>
              <a:buFont typeface="+mj-lt"/>
              <a:buAutoNum type="arabicPeriod"/>
            </a:pPr>
            <a:r>
              <a:rPr lang="en-US" sz="1600" dirty="0">
                <a:solidFill>
                  <a:schemeClr val="dk1"/>
                </a:solidFill>
                <a:latin typeface="PT Serif"/>
                <a:ea typeface="PT Serif"/>
                <a:cs typeface="PT Serif"/>
                <a:sym typeface="PT Serif"/>
              </a:rPr>
              <a:t>DATA VISUALIZATION</a:t>
            </a:r>
          </a:p>
          <a:p>
            <a:pPr marL="342900" lvl="0" indent="-342900" algn="l" rtl="0">
              <a:lnSpc>
                <a:spcPct val="150000"/>
              </a:lnSpc>
              <a:spcBef>
                <a:spcPts val="600"/>
              </a:spcBef>
              <a:spcAft>
                <a:spcPts val="0"/>
              </a:spcAft>
              <a:buClr>
                <a:schemeClr val="dk1"/>
              </a:buClr>
              <a:buSzPts val="1100"/>
              <a:buFont typeface="+mj-lt"/>
              <a:buAutoNum type="arabicPeriod"/>
            </a:pPr>
            <a:r>
              <a:rPr lang="en-US" sz="1600" dirty="0">
                <a:solidFill>
                  <a:schemeClr val="dk1"/>
                </a:solidFill>
                <a:latin typeface="PT Serif"/>
                <a:ea typeface="PT Serif"/>
                <a:cs typeface="PT Serif"/>
                <a:sym typeface="PT Serif"/>
              </a:rPr>
              <a:t>MODEL</a:t>
            </a:r>
          </a:p>
          <a:p>
            <a:pPr marL="342900" lvl="0" indent="-342900" algn="l" rtl="0">
              <a:lnSpc>
                <a:spcPct val="150000"/>
              </a:lnSpc>
              <a:spcBef>
                <a:spcPts val="600"/>
              </a:spcBef>
              <a:spcAft>
                <a:spcPts val="0"/>
              </a:spcAft>
              <a:buClr>
                <a:schemeClr val="dk1"/>
              </a:buClr>
              <a:buSzPts val="1100"/>
              <a:buFont typeface="+mj-lt"/>
              <a:buAutoNum type="arabicPeriod"/>
            </a:pPr>
            <a:r>
              <a:rPr lang="en-US" sz="1600" dirty="0">
                <a:solidFill>
                  <a:schemeClr val="dk1"/>
                </a:solidFill>
                <a:latin typeface="PT Serif"/>
                <a:ea typeface="PT Serif"/>
                <a:cs typeface="PT Serif"/>
                <a:sym typeface="PT Serif"/>
              </a:rPr>
              <a:t>CONCLUSION</a:t>
            </a:r>
          </a:p>
        </p:txBody>
      </p:sp>
      <p:sp>
        <p:nvSpPr>
          <p:cNvPr id="66" name="Google Shape;66;p12"/>
          <p:cNvSpPr txBox="1"/>
          <p:nvPr/>
        </p:nvSpPr>
        <p:spPr>
          <a:xfrm>
            <a:off x="8676456" y="987573"/>
            <a:ext cx="308720" cy="515229"/>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chemeClr val="dk1"/>
              </a:solidFill>
              <a:latin typeface="PT Serif"/>
              <a:ea typeface="PT Serif"/>
              <a:cs typeface="PT Serif"/>
              <a:sym typeface="PT Serif"/>
            </a:endParaRPr>
          </a:p>
          <a:p>
            <a:pPr marL="0" lvl="0" indent="0" algn="l" rtl="0">
              <a:spcBef>
                <a:spcPts val="1000"/>
              </a:spcBef>
              <a:spcAft>
                <a:spcPts val="1000"/>
              </a:spcAft>
              <a:buNone/>
            </a:pPr>
            <a:endParaRPr sz="1200" dirty="0">
              <a:solidFill>
                <a:schemeClr val="dk1"/>
              </a:solidFill>
              <a:latin typeface="PT Serif"/>
              <a:ea typeface="PT Serif"/>
              <a:cs typeface="PT Serif"/>
              <a:sym typeface="PT Serif"/>
            </a:endParaRPr>
          </a:p>
        </p:txBody>
      </p:sp>
      <p:sp>
        <p:nvSpPr>
          <p:cNvPr id="67" name="Google Shape;67;p12"/>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963555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400" dirty="0" err="1"/>
              <a:t>def</a:t>
            </a:r>
            <a:r>
              <a:rPr lang="en-US" sz="1400" dirty="0"/>
              <a:t> hour(x):</a:t>
            </a:r>
            <a:endParaRPr lang="en-IN" sz="1400" dirty="0"/>
          </a:p>
          <a:p>
            <a:pPr marL="76200" indent="0">
              <a:lnSpc>
                <a:spcPct val="100000"/>
              </a:lnSpc>
              <a:buNone/>
            </a:pPr>
            <a:r>
              <a:rPr lang="en-US" sz="1400" dirty="0"/>
              <a:t>    return </a:t>
            </a:r>
            <a:r>
              <a:rPr lang="en-US" sz="1400" dirty="0" err="1"/>
              <a:t>x.split</a:t>
            </a:r>
            <a:r>
              <a:rPr lang="en-US" sz="1400" dirty="0"/>
              <a:t>(' ')[0][0:-1]</a:t>
            </a:r>
            <a:endParaRPr lang="en-IN" sz="1400" dirty="0"/>
          </a:p>
          <a:p>
            <a:pPr marL="76200" indent="0">
              <a:lnSpc>
                <a:spcPct val="100000"/>
              </a:lnSpc>
              <a:buNone/>
            </a:pPr>
            <a:r>
              <a:rPr lang="en-US" sz="1400" dirty="0" err="1"/>
              <a:t>def</a:t>
            </a:r>
            <a:r>
              <a:rPr lang="en-US" sz="1400" dirty="0"/>
              <a:t> minutes(x):</a:t>
            </a:r>
            <a:endParaRPr lang="en-IN" sz="1400" dirty="0"/>
          </a:p>
          <a:p>
            <a:pPr marL="76200" indent="0">
              <a:lnSpc>
                <a:spcPct val="100000"/>
              </a:lnSpc>
              <a:buNone/>
            </a:pPr>
            <a:r>
              <a:rPr lang="en-US" sz="1400" dirty="0"/>
              <a:t>    return </a:t>
            </a:r>
            <a:r>
              <a:rPr lang="en-US" sz="1400" dirty="0" err="1"/>
              <a:t>x.split</a:t>
            </a:r>
            <a:r>
              <a:rPr lang="en-US" sz="1400" dirty="0"/>
              <a:t>(' ')[1][0:-1]</a:t>
            </a:r>
            <a:endParaRPr lang="en-IN" sz="1400" dirty="0"/>
          </a:p>
          <a:p>
            <a:pPr marL="76200" indent="0">
              <a:lnSpc>
                <a:spcPct val="100000"/>
              </a:lnSpc>
              <a:buNone/>
            </a:pPr>
            <a:r>
              <a:rPr lang="en-US" sz="1400" dirty="0" err="1"/>
              <a:t>df</a:t>
            </a:r>
            <a:r>
              <a:rPr lang="en-US" sz="1400" dirty="0"/>
              <a:t>['</a:t>
            </a:r>
            <a:r>
              <a:rPr lang="en-US" sz="1400" dirty="0" err="1"/>
              <a:t>dur_hour</a:t>
            </a:r>
            <a:r>
              <a:rPr lang="en-US" sz="1400" dirty="0"/>
              <a:t>']=</a:t>
            </a:r>
            <a:r>
              <a:rPr lang="en-US" sz="1400" dirty="0" err="1"/>
              <a:t>df</a:t>
            </a:r>
            <a:r>
              <a:rPr lang="en-US" sz="1400" dirty="0"/>
              <a:t>['Duration'].apply(hour)</a:t>
            </a:r>
            <a:endParaRPr lang="en-IN" sz="1400" dirty="0"/>
          </a:p>
          <a:p>
            <a:pPr marL="76200" indent="0">
              <a:lnSpc>
                <a:spcPct val="100000"/>
              </a:lnSpc>
              <a:buNone/>
            </a:pPr>
            <a:r>
              <a:rPr lang="en-US" sz="1400" dirty="0" err="1"/>
              <a:t>df</a:t>
            </a:r>
            <a:r>
              <a:rPr lang="en-US" sz="1400" dirty="0"/>
              <a:t>['</a:t>
            </a:r>
            <a:r>
              <a:rPr lang="en-US" sz="1400" dirty="0" err="1"/>
              <a:t>dur_min</a:t>
            </a:r>
            <a:r>
              <a:rPr lang="en-US" sz="1400" dirty="0"/>
              <a:t>']=</a:t>
            </a:r>
            <a:r>
              <a:rPr lang="en-US" sz="1400" dirty="0" err="1"/>
              <a:t>df</a:t>
            </a:r>
            <a:r>
              <a:rPr lang="en-US" sz="1400" dirty="0"/>
              <a:t>['Duration'].apply(minutes)</a:t>
            </a:r>
            <a:endParaRPr lang="en-IN" sz="1400" dirty="0"/>
          </a:p>
          <a:p>
            <a:pPr marL="76200" indent="0">
              <a:lnSpc>
                <a:spcPct val="100000"/>
              </a:lnSpc>
              <a:buNone/>
            </a:pPr>
            <a:r>
              <a:rPr lang="en-US" sz="1400" dirty="0" err="1"/>
              <a:t>df.head</a:t>
            </a:r>
            <a:r>
              <a:rPr lang="en-US" sz="1400" dirty="0"/>
              <a:t>(6)</a:t>
            </a:r>
            <a:endParaRPr lang="en-IN" sz="1400" dirty="0"/>
          </a:p>
          <a:p>
            <a:pPr marL="76200" indent="0">
              <a:lnSpc>
                <a:spcPct val="100000"/>
              </a:lnSpc>
              <a:buNone/>
            </a:pPr>
            <a:r>
              <a:rPr lang="en-US" sz="1400" dirty="0" err="1"/>
              <a:t>drop_col</a:t>
            </a:r>
            <a:r>
              <a:rPr lang="en-US" sz="1400" dirty="0"/>
              <a:t>(</a:t>
            </a:r>
            <a:r>
              <a:rPr lang="en-US" sz="1400" dirty="0" err="1"/>
              <a:t>df</a:t>
            </a:r>
            <a:r>
              <a:rPr lang="en-US" sz="1400" dirty="0"/>
              <a:t>,'Duration')</a:t>
            </a:r>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144" b="46731"/>
          <a:stretch/>
        </p:blipFill>
        <p:spPr>
          <a:xfrm>
            <a:off x="3707904" y="2710181"/>
            <a:ext cx="4650377" cy="1942446"/>
          </a:xfrm>
          <a:prstGeom prst="rect">
            <a:avLst/>
          </a:prstGeom>
        </p:spPr>
      </p:pic>
      <p:cxnSp>
        <p:nvCxnSpPr>
          <p:cNvPr id="6" name="Straight Connector 5"/>
          <p:cNvCxnSpPr/>
          <p:nvPr/>
        </p:nvCxnSpPr>
        <p:spPr>
          <a:xfrm>
            <a:off x="7092280" y="2931790"/>
            <a:ext cx="1152128"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4193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400" dirty="0" err="1"/>
              <a:t>df.dtypes</a:t>
            </a:r>
            <a:endParaRPr lang="en-US"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TextBox 3"/>
          <p:cNvSpPr txBox="1"/>
          <p:nvPr/>
        </p:nvSpPr>
        <p:spPr>
          <a:xfrm>
            <a:off x="4716016" y="1347614"/>
            <a:ext cx="3816424" cy="1600438"/>
          </a:xfrm>
          <a:prstGeom prst="rect">
            <a:avLst/>
          </a:prstGeom>
          <a:noFill/>
        </p:spPr>
        <p:txBody>
          <a:bodyPr wrap="square" rtlCol="0">
            <a:spAutoFit/>
          </a:bodyPr>
          <a:lstStyle/>
          <a:p>
            <a:r>
              <a:rPr lang="en-US" dirty="0" err="1">
                <a:latin typeface="PT Serif" charset="0"/>
              </a:rPr>
              <a:t>Dep_time</a:t>
            </a:r>
            <a:r>
              <a:rPr lang="en-US" dirty="0">
                <a:latin typeface="PT Serif" charset="0"/>
              </a:rPr>
              <a:t>, </a:t>
            </a:r>
            <a:r>
              <a:rPr lang="en-US" dirty="0" err="1">
                <a:latin typeface="PT Serif" charset="0"/>
              </a:rPr>
              <a:t>Arrival_time</a:t>
            </a:r>
            <a:r>
              <a:rPr lang="en-US" dirty="0">
                <a:latin typeface="PT Serif" charset="0"/>
              </a:rPr>
              <a:t> are </a:t>
            </a:r>
            <a:r>
              <a:rPr lang="en-US" dirty="0" err="1">
                <a:latin typeface="PT Serif" charset="0"/>
              </a:rPr>
              <a:t>seperated</a:t>
            </a:r>
            <a:r>
              <a:rPr lang="en-US" dirty="0">
                <a:latin typeface="PT Serif" charset="0"/>
              </a:rPr>
              <a:t> into hours and </a:t>
            </a:r>
            <a:r>
              <a:rPr lang="en-US" dirty="0" err="1">
                <a:latin typeface="PT Serif" charset="0"/>
              </a:rPr>
              <a:t>mins</a:t>
            </a:r>
            <a:r>
              <a:rPr lang="en-US" dirty="0">
                <a:latin typeface="PT Serif" charset="0"/>
              </a:rPr>
              <a:t>. Similarly </a:t>
            </a:r>
            <a:r>
              <a:rPr lang="en-US" dirty="0" err="1">
                <a:latin typeface="PT Serif" charset="0"/>
              </a:rPr>
              <a:t>Date_of_Journey</a:t>
            </a:r>
            <a:r>
              <a:rPr lang="en-US" dirty="0">
                <a:latin typeface="PT Serif" charset="0"/>
              </a:rPr>
              <a:t> is </a:t>
            </a:r>
            <a:r>
              <a:rPr lang="en-US" dirty="0" err="1">
                <a:latin typeface="PT Serif" charset="0"/>
              </a:rPr>
              <a:t>seperated</a:t>
            </a:r>
            <a:r>
              <a:rPr lang="en-US" dirty="0">
                <a:latin typeface="PT Serif" charset="0"/>
              </a:rPr>
              <a:t> as </a:t>
            </a:r>
            <a:r>
              <a:rPr lang="en-US" dirty="0" err="1">
                <a:latin typeface="PT Serif" charset="0"/>
              </a:rPr>
              <a:t>journey_day</a:t>
            </a:r>
            <a:r>
              <a:rPr lang="en-US" dirty="0">
                <a:latin typeface="PT Serif" charset="0"/>
              </a:rPr>
              <a:t>, </a:t>
            </a:r>
            <a:r>
              <a:rPr lang="en-US" dirty="0" err="1">
                <a:latin typeface="PT Serif" charset="0"/>
              </a:rPr>
              <a:t>journey_month</a:t>
            </a:r>
            <a:r>
              <a:rPr lang="en-US" dirty="0">
                <a:latin typeface="PT Serif" charset="0"/>
              </a:rPr>
              <a:t> respectively, with proper integer </a:t>
            </a:r>
            <a:r>
              <a:rPr lang="en-US" dirty="0" err="1">
                <a:latin typeface="PT Serif" charset="0"/>
              </a:rPr>
              <a:t>datatype</a:t>
            </a:r>
            <a:r>
              <a:rPr lang="en-US" dirty="0">
                <a:latin typeface="PT Serif" charset="0"/>
              </a:rPr>
              <a:t>.</a:t>
            </a:r>
          </a:p>
          <a:p>
            <a:endParaRPr lang="en-US" dirty="0">
              <a:latin typeface="PT Serif" charset="0"/>
            </a:endParaRPr>
          </a:p>
          <a:p>
            <a:r>
              <a:rPr lang="en-US" dirty="0">
                <a:latin typeface="PT Serif" charset="0"/>
              </a:rPr>
              <a:t>#Convert </a:t>
            </a:r>
            <a:r>
              <a:rPr lang="en-US" dirty="0" err="1">
                <a:latin typeface="PT Serif" charset="0"/>
              </a:rPr>
              <a:t>dur_hour</a:t>
            </a:r>
            <a:r>
              <a:rPr lang="en-US" dirty="0">
                <a:latin typeface="PT Serif" charset="0"/>
              </a:rPr>
              <a:t>, </a:t>
            </a:r>
            <a:r>
              <a:rPr lang="en-US" dirty="0" err="1">
                <a:latin typeface="PT Serif" charset="0"/>
              </a:rPr>
              <a:t>dur_min</a:t>
            </a:r>
            <a:r>
              <a:rPr lang="en-US" dirty="0">
                <a:latin typeface="PT Serif" charset="0"/>
              </a:rPr>
              <a:t> </a:t>
            </a:r>
            <a:r>
              <a:rPr lang="en-US" dirty="0" err="1">
                <a:latin typeface="PT Serif" charset="0"/>
              </a:rPr>
              <a:t>datatype</a:t>
            </a:r>
            <a:r>
              <a:rPr lang="en-US" dirty="0">
                <a:latin typeface="PT Serif" charset="0"/>
              </a:rPr>
              <a:t> from object to integer.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384821"/>
            <a:ext cx="3448050" cy="2695575"/>
          </a:xfrm>
          <a:prstGeom prst="rect">
            <a:avLst/>
          </a:prstGeom>
        </p:spPr>
      </p:pic>
    </p:spTree>
    <p:extLst>
      <p:ext uri="{BB962C8B-B14F-4D97-AF65-F5344CB8AC3E}">
        <p14:creationId xmlns:p14="http://schemas.microsoft.com/office/powerpoint/2010/main" val="254113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611560" y="699542"/>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400" i="1" u="sng" dirty="0"/>
              <a:t>#converting </a:t>
            </a:r>
            <a:r>
              <a:rPr lang="en-US" sz="1400" i="1" u="sng" dirty="0" err="1"/>
              <a:t>datatype</a:t>
            </a:r>
            <a:r>
              <a:rPr lang="en-US" sz="1400" i="1" u="sng" dirty="0"/>
              <a:t> of </a:t>
            </a:r>
            <a:r>
              <a:rPr lang="en-US" sz="1400" i="1" u="sng" dirty="0" err="1"/>
              <a:t>dur_hour</a:t>
            </a:r>
            <a:r>
              <a:rPr lang="en-US" sz="1400" i="1" u="sng" dirty="0"/>
              <a:t>, </a:t>
            </a:r>
            <a:r>
              <a:rPr lang="en-US" sz="1400" i="1" u="sng" dirty="0" err="1"/>
              <a:t>dur_min</a:t>
            </a:r>
            <a:r>
              <a:rPr lang="en-US" sz="1400" i="1" u="sng" dirty="0"/>
              <a:t> (object) to integer</a:t>
            </a:r>
            <a:endParaRPr lang="en-IN" sz="1400" i="1" u="sng" dirty="0"/>
          </a:p>
          <a:p>
            <a:pPr marL="76200" indent="0">
              <a:lnSpc>
                <a:spcPct val="100000"/>
              </a:lnSpc>
              <a:buNone/>
            </a:pPr>
            <a:r>
              <a:rPr lang="en-US" sz="1400" dirty="0" err="1"/>
              <a:t>df</a:t>
            </a:r>
            <a:r>
              <a:rPr lang="en-US" sz="1400" dirty="0"/>
              <a:t>['</a:t>
            </a:r>
            <a:r>
              <a:rPr lang="en-US" sz="1400" dirty="0" err="1"/>
              <a:t>dur_hour</a:t>
            </a:r>
            <a:r>
              <a:rPr lang="en-US" sz="1400" dirty="0"/>
              <a:t>'] = </a:t>
            </a:r>
            <a:r>
              <a:rPr lang="en-US" sz="1400" dirty="0" err="1"/>
              <a:t>df</a:t>
            </a:r>
            <a:r>
              <a:rPr lang="en-US" sz="1400" dirty="0"/>
              <a:t>['</a:t>
            </a:r>
            <a:r>
              <a:rPr lang="en-US" sz="1400" dirty="0" err="1"/>
              <a:t>dur_hour</a:t>
            </a:r>
            <a:r>
              <a:rPr lang="en-US" sz="1400" dirty="0"/>
              <a:t>'].</a:t>
            </a:r>
            <a:r>
              <a:rPr lang="en-US" sz="1400" dirty="0" err="1"/>
              <a:t>astype</a:t>
            </a:r>
            <a:r>
              <a:rPr lang="en-US" sz="1400" dirty="0"/>
              <a:t>(</a:t>
            </a:r>
            <a:r>
              <a:rPr lang="en-US" sz="1400" dirty="0" err="1"/>
              <a:t>int</a:t>
            </a:r>
            <a:r>
              <a:rPr lang="en-US" sz="1400" dirty="0"/>
              <a:t>)</a:t>
            </a:r>
            <a:endParaRPr lang="en-IN" sz="1400" dirty="0"/>
          </a:p>
          <a:p>
            <a:pPr marL="76200" indent="0">
              <a:lnSpc>
                <a:spcPct val="100000"/>
              </a:lnSpc>
              <a:buNone/>
            </a:pPr>
            <a:r>
              <a:rPr lang="en-US" sz="1400" dirty="0" err="1"/>
              <a:t>df</a:t>
            </a:r>
            <a:r>
              <a:rPr lang="en-US" sz="1400" dirty="0"/>
              <a:t>['</a:t>
            </a:r>
            <a:r>
              <a:rPr lang="en-US" sz="1400" dirty="0" err="1"/>
              <a:t>dur_min</a:t>
            </a:r>
            <a:r>
              <a:rPr lang="en-US" sz="1400" dirty="0"/>
              <a:t>'] = </a:t>
            </a:r>
            <a:r>
              <a:rPr lang="en-US" sz="1400" dirty="0" err="1"/>
              <a:t>df</a:t>
            </a:r>
            <a:r>
              <a:rPr lang="en-US" sz="1400" dirty="0"/>
              <a:t>['</a:t>
            </a:r>
            <a:r>
              <a:rPr lang="en-US" sz="1400" dirty="0" err="1"/>
              <a:t>dur_min</a:t>
            </a:r>
            <a:r>
              <a:rPr lang="en-US" sz="1400" dirty="0"/>
              <a:t>'].</a:t>
            </a:r>
            <a:r>
              <a:rPr lang="en-US" sz="1400" dirty="0" err="1"/>
              <a:t>astype</a:t>
            </a:r>
            <a:r>
              <a:rPr lang="en-US" sz="1400" dirty="0"/>
              <a:t>(</a:t>
            </a:r>
            <a:r>
              <a:rPr lang="en-US" sz="1400" dirty="0" err="1"/>
              <a:t>int</a:t>
            </a:r>
            <a:r>
              <a:rPr lang="en-US" sz="1400" dirty="0"/>
              <a:t>)</a:t>
            </a:r>
            <a:endParaRPr lang="en-IN" sz="1400" dirty="0"/>
          </a:p>
          <a:p>
            <a:pPr marL="76200" indent="0">
              <a:lnSpc>
                <a:spcPct val="100000"/>
              </a:lnSpc>
              <a:buNone/>
            </a:pPr>
            <a:r>
              <a:rPr lang="en-US" sz="1400" dirty="0" err="1"/>
              <a:t>df.dtypes</a:t>
            </a: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9702"/>
            <a:ext cx="3743325" cy="2809875"/>
          </a:xfrm>
          <a:prstGeom prst="rect">
            <a:avLst/>
          </a:prstGeom>
        </p:spPr>
      </p:pic>
    </p:spTree>
    <p:extLst>
      <p:ext uri="{BB962C8B-B14F-4D97-AF65-F5344CB8AC3E}">
        <p14:creationId xmlns:p14="http://schemas.microsoft.com/office/powerpoint/2010/main" val="759959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50F7-A669-0A30-6341-EA04224254BD}"/>
              </a:ext>
            </a:extLst>
          </p:cNvPr>
          <p:cNvSpPr>
            <a:spLocks noGrp="1"/>
          </p:cNvSpPr>
          <p:nvPr>
            <p:ph type="title"/>
          </p:nvPr>
        </p:nvSpPr>
        <p:spPr>
          <a:xfrm>
            <a:off x="2318100" y="113175"/>
            <a:ext cx="4507800" cy="586367"/>
          </a:xfrm>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4BB97605-98AC-2C45-D417-FF8B4EFF36CC}"/>
              </a:ext>
            </a:extLst>
          </p:cNvPr>
          <p:cNvSpPr>
            <a:spLocks noGrp="1"/>
          </p:cNvSpPr>
          <p:nvPr>
            <p:ph type="body" idx="1"/>
          </p:nvPr>
        </p:nvSpPr>
        <p:spPr>
          <a:xfrm>
            <a:off x="617100" y="699542"/>
            <a:ext cx="7909800" cy="3785721"/>
          </a:xfrm>
        </p:spPr>
        <p:txBody>
          <a:bodyPr/>
          <a:lstStyle/>
          <a:p>
            <a:pPr marL="76200" indent="0">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HANDLING CATEGORICAL DATA</a:t>
            </a:r>
            <a:r>
              <a:rPr lang="en-IN" sz="1800" b="1" u="sng" dirty="0">
                <a:latin typeface="Calibri" panose="020F0502020204030204" pitchFamily="34" charset="0"/>
                <a:ea typeface="Calibri" panose="020F0502020204030204" pitchFamily="34" charset="0"/>
                <a:cs typeface="Times New Roman" panose="02020603050405020304" pitchFamily="18" charset="0"/>
              </a:rPr>
              <a:t>:</a:t>
            </a:r>
          </a:p>
          <a:p>
            <a:pPr marL="76200" indent="0">
              <a:buNone/>
            </a:pPr>
            <a:r>
              <a:rPr lang="en-IN" sz="1800" dirty="0">
                <a:latin typeface="Calibri" panose="020F0502020204030204" pitchFamily="34" charset="0"/>
                <a:ea typeface="Calibri" panose="020F0502020204030204" pitchFamily="34" charset="0"/>
                <a:cs typeface="Times New Roman" panose="02020603050405020304" pitchFamily="18" charset="0"/>
              </a:rPr>
              <a:t>In this Dataset, We are using the two Different types of Encoding to change Categorical Data into Numerical Data.</a:t>
            </a:r>
          </a:p>
          <a:p>
            <a:pPr algn="l">
              <a:buClrTx/>
              <a:buFont typeface="Wingdings" panose="05000000000000000000" pitchFamily="2" charset="2"/>
              <a:buChar char="Ø"/>
            </a:pPr>
            <a:r>
              <a:rPr lang="en-US" sz="1800" b="0" i="0" dirty="0">
                <a:solidFill>
                  <a:srgbClr val="000000"/>
                </a:solidFill>
                <a:effectLst/>
                <a:latin typeface="Inter"/>
              </a:rPr>
              <a:t>Nominal data -- Data that are not in any order --&gt;one hot encoding</a:t>
            </a:r>
          </a:p>
          <a:p>
            <a:pPr algn="l">
              <a:buClrTx/>
              <a:buFont typeface="Wingdings" panose="05000000000000000000" pitchFamily="2" charset="2"/>
              <a:buChar char="Ø"/>
            </a:pPr>
            <a:r>
              <a:rPr lang="en-US" sz="1800" b="0" i="0" dirty="0">
                <a:solidFill>
                  <a:srgbClr val="000000"/>
                </a:solidFill>
                <a:effectLst/>
                <a:latin typeface="Inter"/>
              </a:rPr>
              <a:t>ordinal data -- Data are in order --&gt; </a:t>
            </a:r>
            <a:r>
              <a:rPr lang="en-US" sz="1800" b="0" i="0" dirty="0" err="1">
                <a:solidFill>
                  <a:srgbClr val="000000"/>
                </a:solidFill>
                <a:effectLst/>
                <a:latin typeface="Inter"/>
              </a:rPr>
              <a:t>labelEncoder</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p>
        </p:txBody>
      </p:sp>
      <p:sp>
        <p:nvSpPr>
          <p:cNvPr id="4" name="Slide Number Placeholder 3">
            <a:extLst>
              <a:ext uri="{FF2B5EF4-FFF2-40B4-BE49-F238E27FC236}">
                <a16:creationId xmlns:a16="http://schemas.microsoft.com/office/drawing/2014/main" id="{0AE16948-ED18-CAD4-FEA3-632030D892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10" name="TextBox 9">
            <a:extLst>
              <a:ext uri="{FF2B5EF4-FFF2-40B4-BE49-F238E27FC236}">
                <a16:creationId xmlns:a16="http://schemas.microsoft.com/office/drawing/2014/main" id="{CECC277F-CC82-27B1-67ED-C96BEF505094}"/>
              </a:ext>
            </a:extLst>
          </p:cNvPr>
          <p:cNvSpPr txBox="1"/>
          <p:nvPr/>
        </p:nvSpPr>
        <p:spPr>
          <a:xfrm>
            <a:off x="683568" y="2715766"/>
            <a:ext cx="6336704" cy="523220"/>
          </a:xfrm>
          <a:prstGeom prst="rect">
            <a:avLst/>
          </a:prstGeom>
          <a:noFill/>
        </p:spPr>
        <p:txBody>
          <a:bodyPr wrap="square">
            <a:spAutoFit/>
          </a:bodyPr>
          <a:lstStyle/>
          <a:p>
            <a:r>
              <a:rPr lang="en-IN" dirty="0"/>
              <a:t>column=[column for column in </a:t>
            </a:r>
            <a:r>
              <a:rPr lang="en-IN" dirty="0" err="1"/>
              <a:t>df.columns</a:t>
            </a:r>
            <a:r>
              <a:rPr lang="en-IN" dirty="0"/>
              <a:t> if </a:t>
            </a:r>
            <a:r>
              <a:rPr lang="en-IN" dirty="0" err="1"/>
              <a:t>df</a:t>
            </a:r>
            <a:r>
              <a:rPr lang="en-IN" dirty="0"/>
              <a:t>[column].</a:t>
            </a:r>
            <a:r>
              <a:rPr lang="en-IN" dirty="0" err="1"/>
              <a:t>dtype</a:t>
            </a:r>
            <a:r>
              <a:rPr lang="en-IN" dirty="0"/>
              <a:t>=='object']</a:t>
            </a:r>
          </a:p>
          <a:p>
            <a:r>
              <a:rPr lang="en-IN" dirty="0"/>
              <a:t>column</a:t>
            </a:r>
          </a:p>
        </p:txBody>
      </p:sp>
      <p:pic>
        <p:nvPicPr>
          <p:cNvPr id="12" name="Picture 11">
            <a:extLst>
              <a:ext uri="{FF2B5EF4-FFF2-40B4-BE49-F238E27FC236}">
                <a16:creationId xmlns:a16="http://schemas.microsoft.com/office/drawing/2014/main" id="{82E87CAF-B14A-2D2B-1F9C-9C83B5D70DC8}"/>
              </a:ext>
            </a:extLst>
          </p:cNvPr>
          <p:cNvPicPr>
            <a:picLocks noChangeAspect="1"/>
          </p:cNvPicPr>
          <p:nvPr/>
        </p:nvPicPr>
        <p:blipFill>
          <a:blip r:embed="rId2"/>
          <a:stretch>
            <a:fillRect/>
          </a:stretch>
        </p:blipFill>
        <p:spPr>
          <a:xfrm>
            <a:off x="899592" y="3396517"/>
            <a:ext cx="6257971" cy="857256"/>
          </a:xfrm>
          <a:prstGeom prst="rect">
            <a:avLst/>
          </a:prstGeom>
        </p:spPr>
      </p:pic>
    </p:spTree>
    <p:extLst>
      <p:ext uri="{BB962C8B-B14F-4D97-AF65-F5344CB8AC3E}">
        <p14:creationId xmlns:p14="http://schemas.microsoft.com/office/powerpoint/2010/main" val="45966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D842-8455-095F-6400-733CCBFCBD4B}"/>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42FFAFBF-2177-4B7B-FDCB-AC28E91534FE}"/>
              </a:ext>
            </a:extLst>
          </p:cNvPr>
          <p:cNvSpPr>
            <a:spLocks noGrp="1"/>
          </p:cNvSpPr>
          <p:nvPr>
            <p:ph type="body" idx="1"/>
          </p:nvPr>
        </p:nvSpPr>
        <p:spPr>
          <a:xfrm>
            <a:off x="617100" y="771550"/>
            <a:ext cx="7909800" cy="4176464"/>
          </a:xfrm>
        </p:spPr>
        <p:txBody>
          <a:bodyPr/>
          <a:lstStyle/>
          <a:p>
            <a:pPr marL="76200" indent="0">
              <a:buNone/>
            </a:pPr>
            <a:r>
              <a:rPr lang="en-IN" sz="1600" dirty="0" err="1"/>
              <a:t>continuous_col</a:t>
            </a:r>
            <a:r>
              <a:rPr lang="en-IN" sz="1600" dirty="0"/>
              <a:t> =[column for column in </a:t>
            </a:r>
            <a:r>
              <a:rPr lang="en-IN" sz="1600" dirty="0" err="1"/>
              <a:t>df.columns</a:t>
            </a:r>
            <a:r>
              <a:rPr lang="en-IN" sz="1600" dirty="0"/>
              <a:t> if </a:t>
            </a:r>
            <a:r>
              <a:rPr lang="en-IN" sz="1600" dirty="0" err="1"/>
              <a:t>df</a:t>
            </a:r>
            <a:r>
              <a:rPr lang="en-IN" sz="1600" dirty="0"/>
              <a:t>[column].</a:t>
            </a:r>
            <a:r>
              <a:rPr lang="en-IN" sz="1600" dirty="0" err="1"/>
              <a:t>dtype</a:t>
            </a:r>
            <a:r>
              <a:rPr lang="en-IN" sz="1600" dirty="0"/>
              <a:t>!='object']</a:t>
            </a:r>
          </a:p>
          <a:p>
            <a:pPr marL="76200" indent="0">
              <a:buNone/>
            </a:pPr>
            <a:r>
              <a:rPr lang="en-IN" sz="1600" dirty="0" err="1"/>
              <a:t>continuous_col</a:t>
            </a:r>
            <a:endParaRPr lang="en-IN" sz="1600" dirty="0"/>
          </a:p>
          <a:p>
            <a:pPr marL="76200" indent="0">
              <a:buNone/>
            </a:pPr>
            <a:endParaRPr lang="en-IN" sz="1600" dirty="0"/>
          </a:p>
          <a:p>
            <a:pPr marL="76200" indent="0">
              <a:buNone/>
            </a:pPr>
            <a:endParaRPr lang="en-IN" sz="1600" dirty="0"/>
          </a:p>
          <a:p>
            <a:pPr marL="76200" indent="0">
              <a:buNone/>
            </a:pPr>
            <a:endParaRPr lang="en-IN" sz="1600" dirty="0"/>
          </a:p>
        </p:txBody>
      </p:sp>
      <p:sp>
        <p:nvSpPr>
          <p:cNvPr id="4" name="Slide Number Placeholder 3">
            <a:extLst>
              <a:ext uri="{FF2B5EF4-FFF2-40B4-BE49-F238E27FC236}">
                <a16:creationId xmlns:a16="http://schemas.microsoft.com/office/drawing/2014/main" id="{AE654BCD-88D4-7FDE-CB5C-A7F5D7229B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8" name="Picture 7">
            <a:extLst>
              <a:ext uri="{FF2B5EF4-FFF2-40B4-BE49-F238E27FC236}">
                <a16:creationId xmlns:a16="http://schemas.microsoft.com/office/drawing/2014/main" id="{506F23C9-0997-83AA-41B3-73DFCB234D79}"/>
              </a:ext>
            </a:extLst>
          </p:cNvPr>
          <p:cNvPicPr>
            <a:picLocks noChangeAspect="1"/>
          </p:cNvPicPr>
          <p:nvPr/>
        </p:nvPicPr>
        <p:blipFill>
          <a:blip r:embed="rId2"/>
          <a:stretch>
            <a:fillRect/>
          </a:stretch>
        </p:blipFill>
        <p:spPr>
          <a:xfrm>
            <a:off x="1119162" y="1557330"/>
            <a:ext cx="6905675" cy="1590484"/>
          </a:xfrm>
          <a:prstGeom prst="rect">
            <a:avLst/>
          </a:prstGeom>
        </p:spPr>
      </p:pic>
      <p:sp>
        <p:nvSpPr>
          <p:cNvPr id="10" name="TextBox 9">
            <a:extLst>
              <a:ext uri="{FF2B5EF4-FFF2-40B4-BE49-F238E27FC236}">
                <a16:creationId xmlns:a16="http://schemas.microsoft.com/office/drawing/2014/main" id="{A8FEDC53-0377-CD95-2A13-D383275FEAC5}"/>
              </a:ext>
            </a:extLst>
          </p:cNvPr>
          <p:cNvSpPr txBox="1"/>
          <p:nvPr/>
        </p:nvSpPr>
        <p:spPr>
          <a:xfrm>
            <a:off x="683568" y="3210168"/>
            <a:ext cx="2304256" cy="523220"/>
          </a:xfrm>
          <a:prstGeom prst="rect">
            <a:avLst/>
          </a:prstGeom>
          <a:noFill/>
        </p:spPr>
        <p:txBody>
          <a:bodyPr wrap="square">
            <a:spAutoFit/>
          </a:bodyPr>
          <a:lstStyle/>
          <a:p>
            <a:r>
              <a:rPr lang="en-US" dirty="0"/>
              <a:t>categorical = </a:t>
            </a:r>
            <a:r>
              <a:rPr lang="en-US" dirty="0" err="1"/>
              <a:t>df</a:t>
            </a:r>
            <a:r>
              <a:rPr lang="en-US" dirty="0"/>
              <a:t>[column]</a:t>
            </a:r>
          </a:p>
          <a:p>
            <a:r>
              <a:rPr lang="en-US" dirty="0" err="1"/>
              <a:t>categorical.head</a:t>
            </a:r>
            <a:r>
              <a:rPr lang="en-US" dirty="0"/>
              <a:t>()</a:t>
            </a:r>
            <a:endParaRPr lang="en-IN" dirty="0"/>
          </a:p>
        </p:txBody>
      </p:sp>
      <p:pic>
        <p:nvPicPr>
          <p:cNvPr id="12" name="Picture 11">
            <a:extLst>
              <a:ext uri="{FF2B5EF4-FFF2-40B4-BE49-F238E27FC236}">
                <a16:creationId xmlns:a16="http://schemas.microsoft.com/office/drawing/2014/main" id="{0C80623B-9D75-36AD-556A-948D59104368}"/>
              </a:ext>
            </a:extLst>
          </p:cNvPr>
          <p:cNvPicPr>
            <a:picLocks noChangeAspect="1"/>
          </p:cNvPicPr>
          <p:nvPr/>
        </p:nvPicPr>
        <p:blipFill>
          <a:blip r:embed="rId3"/>
          <a:stretch>
            <a:fillRect/>
          </a:stretch>
        </p:blipFill>
        <p:spPr>
          <a:xfrm>
            <a:off x="3563888" y="3184432"/>
            <a:ext cx="4536504" cy="1565419"/>
          </a:xfrm>
          <a:prstGeom prst="rect">
            <a:avLst/>
          </a:prstGeom>
        </p:spPr>
      </p:pic>
    </p:spTree>
    <p:extLst>
      <p:ext uri="{BB962C8B-B14F-4D97-AF65-F5344CB8AC3E}">
        <p14:creationId xmlns:p14="http://schemas.microsoft.com/office/powerpoint/2010/main" val="3227577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F6D0-58A6-83BD-90F6-CF751711EAAA}"/>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434C4D5B-8181-7375-73CD-B8386A52F0EC}"/>
              </a:ext>
            </a:extLst>
          </p:cNvPr>
          <p:cNvSpPr>
            <a:spLocks noGrp="1"/>
          </p:cNvSpPr>
          <p:nvPr>
            <p:ph type="body" idx="1"/>
          </p:nvPr>
        </p:nvSpPr>
        <p:spPr>
          <a:xfrm>
            <a:off x="617100" y="771550"/>
            <a:ext cx="7909800" cy="4258775"/>
          </a:xfrm>
        </p:spPr>
        <p:txBody>
          <a:bodyPr/>
          <a:lstStyle/>
          <a:p>
            <a:pPr marL="76200" indent="0">
              <a:buNone/>
            </a:pPr>
            <a:r>
              <a:rPr lang="en-IN" sz="1600" dirty="0"/>
              <a:t>categorical['Airline'].</a:t>
            </a:r>
            <a:r>
              <a:rPr lang="en-IN" sz="1600" dirty="0" err="1"/>
              <a:t>value_counts</a:t>
            </a:r>
            <a:r>
              <a:rPr lang="en-IN" sz="1600" dirty="0"/>
              <a:t>()</a:t>
            </a:r>
          </a:p>
          <a:p>
            <a:pPr marL="76200" indent="0">
              <a:buNone/>
            </a:pPr>
            <a:endParaRPr lang="en-IN" sz="1600" dirty="0"/>
          </a:p>
        </p:txBody>
      </p:sp>
      <p:sp>
        <p:nvSpPr>
          <p:cNvPr id="4" name="Slide Number Placeholder 3">
            <a:extLst>
              <a:ext uri="{FF2B5EF4-FFF2-40B4-BE49-F238E27FC236}">
                <a16:creationId xmlns:a16="http://schemas.microsoft.com/office/drawing/2014/main" id="{110318CE-2264-932F-BCB2-CAC462943D9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7" name="Picture 6">
            <a:extLst>
              <a:ext uri="{FF2B5EF4-FFF2-40B4-BE49-F238E27FC236}">
                <a16:creationId xmlns:a16="http://schemas.microsoft.com/office/drawing/2014/main" id="{A9E0FA00-D7E2-69B7-0A09-CBBCDC2B760E}"/>
              </a:ext>
            </a:extLst>
          </p:cNvPr>
          <p:cNvPicPr>
            <a:picLocks noChangeAspect="1"/>
          </p:cNvPicPr>
          <p:nvPr/>
        </p:nvPicPr>
        <p:blipFill>
          <a:blip r:embed="rId2"/>
          <a:stretch>
            <a:fillRect/>
          </a:stretch>
        </p:blipFill>
        <p:spPr>
          <a:xfrm>
            <a:off x="971600" y="1419622"/>
            <a:ext cx="4838735" cy="2781320"/>
          </a:xfrm>
          <a:prstGeom prst="rect">
            <a:avLst/>
          </a:prstGeom>
        </p:spPr>
      </p:pic>
    </p:spTree>
    <p:extLst>
      <p:ext uri="{BB962C8B-B14F-4D97-AF65-F5344CB8AC3E}">
        <p14:creationId xmlns:p14="http://schemas.microsoft.com/office/powerpoint/2010/main" val="141070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DAE2-0FFA-8117-42A8-9C40B5DD5D66}"/>
              </a:ext>
            </a:extLst>
          </p:cNvPr>
          <p:cNvSpPr>
            <a:spLocks noGrp="1"/>
          </p:cNvSpPr>
          <p:nvPr>
            <p:ph type="title"/>
          </p:nvPr>
        </p:nvSpPr>
        <p:spPr/>
        <p:txBody>
          <a:bodyPr/>
          <a:lstStyle/>
          <a:p>
            <a:r>
              <a:rPr lang="en-IN" dirty="0"/>
              <a:t>Data </a:t>
            </a:r>
            <a:r>
              <a:rPr lang="en-IN" dirty="0" err="1"/>
              <a:t>Preprocessing</a:t>
            </a:r>
            <a:endParaRPr lang="en-IN" dirty="0"/>
          </a:p>
        </p:txBody>
      </p:sp>
      <p:sp>
        <p:nvSpPr>
          <p:cNvPr id="4" name="Slide Number Placeholder 3">
            <a:extLst>
              <a:ext uri="{FF2B5EF4-FFF2-40B4-BE49-F238E27FC236}">
                <a16:creationId xmlns:a16="http://schemas.microsoft.com/office/drawing/2014/main" id="{55CC79A1-9957-4676-2E80-F12769DCAAF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7" name="Text Placeholder 6">
            <a:extLst>
              <a:ext uri="{FF2B5EF4-FFF2-40B4-BE49-F238E27FC236}">
                <a16:creationId xmlns:a16="http://schemas.microsoft.com/office/drawing/2014/main" id="{6C8E6B98-4B2D-5746-D6E9-7622EE969184}"/>
              </a:ext>
            </a:extLst>
          </p:cNvPr>
          <p:cNvSpPr>
            <a:spLocks noGrp="1"/>
          </p:cNvSpPr>
          <p:nvPr>
            <p:ph type="body" idx="1"/>
          </p:nvPr>
        </p:nvSpPr>
        <p:spPr>
          <a:xfrm>
            <a:off x="617100" y="915566"/>
            <a:ext cx="7909800" cy="3569697"/>
          </a:xfrm>
        </p:spPr>
        <p:txBody>
          <a:bodyPr/>
          <a:lstStyle/>
          <a:p>
            <a:pPr marL="76200" indent="0">
              <a:buNone/>
            </a:pPr>
            <a:r>
              <a:rPr lang="en-US" sz="1800" b="1" dirty="0"/>
              <a:t>As Airline is Nominal Categorical Data, we perform one-hot Encoding.</a:t>
            </a:r>
          </a:p>
          <a:p>
            <a:pPr marL="76200" indent="0">
              <a:buNone/>
            </a:pPr>
            <a:r>
              <a:rPr lang="en-IN" sz="1800" dirty="0"/>
              <a:t>Airline=</a:t>
            </a:r>
            <a:r>
              <a:rPr lang="en-IN" sz="1800" dirty="0" err="1"/>
              <a:t>pd.get_dummies</a:t>
            </a:r>
            <a:r>
              <a:rPr lang="en-IN" sz="1800" dirty="0"/>
              <a:t>(categorical['Airline'],</a:t>
            </a:r>
            <a:r>
              <a:rPr lang="en-IN" sz="1800" dirty="0" err="1"/>
              <a:t>drop_first</a:t>
            </a:r>
            <a:r>
              <a:rPr lang="en-IN" sz="1800" dirty="0"/>
              <a:t>=True)</a:t>
            </a:r>
          </a:p>
          <a:p>
            <a:pPr marL="76200" indent="0">
              <a:buNone/>
            </a:pPr>
            <a:r>
              <a:rPr lang="en-IN" sz="1800" dirty="0" err="1"/>
              <a:t>Airline.head</a:t>
            </a:r>
            <a:r>
              <a:rPr lang="en-IN" sz="1800" dirty="0"/>
              <a:t>()</a:t>
            </a:r>
          </a:p>
          <a:p>
            <a:pPr marL="76200" indent="0">
              <a:buNone/>
            </a:pPr>
            <a:endParaRPr lang="en-IN" sz="1800" dirty="0"/>
          </a:p>
        </p:txBody>
      </p:sp>
      <p:pic>
        <p:nvPicPr>
          <p:cNvPr id="9" name="Picture 8">
            <a:extLst>
              <a:ext uri="{FF2B5EF4-FFF2-40B4-BE49-F238E27FC236}">
                <a16:creationId xmlns:a16="http://schemas.microsoft.com/office/drawing/2014/main" id="{998844B8-127F-10A3-E049-39228D4E0EFE}"/>
              </a:ext>
            </a:extLst>
          </p:cNvPr>
          <p:cNvPicPr>
            <a:picLocks noChangeAspect="1"/>
          </p:cNvPicPr>
          <p:nvPr/>
        </p:nvPicPr>
        <p:blipFill>
          <a:blip r:embed="rId2"/>
          <a:stretch>
            <a:fillRect/>
          </a:stretch>
        </p:blipFill>
        <p:spPr>
          <a:xfrm>
            <a:off x="287524" y="2580073"/>
            <a:ext cx="8568952" cy="2142736"/>
          </a:xfrm>
          <a:prstGeom prst="rect">
            <a:avLst/>
          </a:prstGeom>
        </p:spPr>
      </p:pic>
    </p:spTree>
    <p:extLst>
      <p:ext uri="{BB962C8B-B14F-4D97-AF65-F5344CB8AC3E}">
        <p14:creationId xmlns:p14="http://schemas.microsoft.com/office/powerpoint/2010/main" val="101098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DBF8-77F3-0067-878A-B2A98B49082D}"/>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3B3F6CE3-50C3-40BB-074A-991C05B99F2C}"/>
              </a:ext>
            </a:extLst>
          </p:cNvPr>
          <p:cNvSpPr>
            <a:spLocks noGrp="1"/>
          </p:cNvSpPr>
          <p:nvPr>
            <p:ph type="body" idx="1"/>
          </p:nvPr>
        </p:nvSpPr>
        <p:spPr>
          <a:xfrm>
            <a:off x="617100" y="699542"/>
            <a:ext cx="7909800" cy="4330783"/>
          </a:xfrm>
        </p:spPr>
        <p:txBody>
          <a:bodyPr/>
          <a:lstStyle/>
          <a:p>
            <a:pPr marL="76200" indent="0">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categorical['Source'].</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marL="7620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6200" indent="0">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r>
              <a:rPr lang="en-IN" sz="1800" b="1" dirty="0"/>
              <a:t>Encoding Source Column:</a:t>
            </a:r>
          </a:p>
          <a:p>
            <a:pPr marL="76200" indent="0">
              <a:buNone/>
            </a:pPr>
            <a:r>
              <a:rPr lang="en-IN" sz="1400" dirty="0"/>
              <a:t>source=</a:t>
            </a:r>
            <a:r>
              <a:rPr lang="en-IN" sz="1400" dirty="0" err="1"/>
              <a:t>pd.get_dummies</a:t>
            </a:r>
            <a:r>
              <a:rPr lang="en-IN" sz="1400" dirty="0"/>
              <a:t>(categorical['Source'],</a:t>
            </a:r>
            <a:r>
              <a:rPr lang="en-IN" sz="1400" dirty="0" err="1"/>
              <a:t>drop_first</a:t>
            </a:r>
            <a:r>
              <a:rPr lang="en-IN" sz="1400" dirty="0"/>
              <a:t>=True)</a:t>
            </a:r>
          </a:p>
          <a:p>
            <a:pPr marL="76200" indent="0">
              <a:buNone/>
            </a:pPr>
            <a:r>
              <a:rPr lang="en-IN" sz="1400" dirty="0" err="1"/>
              <a:t>source.head</a:t>
            </a:r>
            <a:r>
              <a:rPr lang="en-IN" sz="1400" dirty="0"/>
              <a:t>()</a:t>
            </a:r>
          </a:p>
        </p:txBody>
      </p:sp>
      <p:sp>
        <p:nvSpPr>
          <p:cNvPr id="4" name="Slide Number Placeholder 3">
            <a:extLst>
              <a:ext uri="{FF2B5EF4-FFF2-40B4-BE49-F238E27FC236}">
                <a16:creationId xmlns:a16="http://schemas.microsoft.com/office/drawing/2014/main" id="{5A98098B-EF52-2432-F367-720F0E1ACF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8" name="Picture 7">
            <a:extLst>
              <a:ext uri="{FF2B5EF4-FFF2-40B4-BE49-F238E27FC236}">
                <a16:creationId xmlns:a16="http://schemas.microsoft.com/office/drawing/2014/main" id="{BA0CF445-AEA9-007B-2188-599700E4DE91}"/>
              </a:ext>
            </a:extLst>
          </p:cNvPr>
          <p:cNvPicPr>
            <a:picLocks noChangeAspect="1"/>
          </p:cNvPicPr>
          <p:nvPr/>
        </p:nvPicPr>
        <p:blipFill>
          <a:blip r:embed="rId2"/>
          <a:stretch>
            <a:fillRect/>
          </a:stretch>
        </p:blipFill>
        <p:spPr>
          <a:xfrm>
            <a:off x="1619672" y="1191195"/>
            <a:ext cx="4320480" cy="1308547"/>
          </a:xfrm>
          <a:prstGeom prst="rect">
            <a:avLst/>
          </a:prstGeom>
        </p:spPr>
      </p:pic>
      <p:pic>
        <p:nvPicPr>
          <p:cNvPr id="10" name="Picture 9">
            <a:extLst>
              <a:ext uri="{FF2B5EF4-FFF2-40B4-BE49-F238E27FC236}">
                <a16:creationId xmlns:a16="http://schemas.microsoft.com/office/drawing/2014/main" id="{C30A80EB-45D7-5F72-A734-7B640BF1E87B}"/>
              </a:ext>
            </a:extLst>
          </p:cNvPr>
          <p:cNvPicPr>
            <a:picLocks noChangeAspect="1"/>
          </p:cNvPicPr>
          <p:nvPr/>
        </p:nvPicPr>
        <p:blipFill>
          <a:blip r:embed="rId3"/>
          <a:stretch>
            <a:fillRect/>
          </a:stretch>
        </p:blipFill>
        <p:spPr>
          <a:xfrm>
            <a:off x="2318100" y="3495451"/>
            <a:ext cx="5710284" cy="1308547"/>
          </a:xfrm>
          <a:prstGeom prst="rect">
            <a:avLst/>
          </a:prstGeom>
        </p:spPr>
      </p:pic>
    </p:spTree>
    <p:extLst>
      <p:ext uri="{BB962C8B-B14F-4D97-AF65-F5344CB8AC3E}">
        <p14:creationId xmlns:p14="http://schemas.microsoft.com/office/powerpoint/2010/main" val="3419710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categorical['Destination'].</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IN" sz="1400" dirty="0">
                <a:effectLst/>
                <a:latin typeface="Calibri" panose="020F0502020204030204" pitchFamily="34" charset="0"/>
                <a:ea typeface="Calibri" panose="020F0502020204030204" pitchFamily="34" charset="0"/>
                <a:cs typeface="Times New Roman" panose="02020603050405020304" pitchFamily="18" charset="0"/>
              </a:rPr>
              <a:t>()</a:t>
            </a:r>
          </a:p>
          <a:p>
            <a:pPr marL="76200" indent="0">
              <a:lnSpc>
                <a:spcPct val="115000"/>
              </a:lnSpc>
              <a:spcAft>
                <a:spcPts val="1000"/>
              </a:spcAft>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lnSpc>
                <a:spcPct val="115000"/>
              </a:lnSpc>
              <a:spcAft>
                <a:spcPts val="1000"/>
              </a:spcAft>
              <a:buNone/>
            </a:pP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76200" indent="0">
              <a:lnSpc>
                <a:spcPct val="115000"/>
              </a:lnSpc>
              <a:spcAft>
                <a:spcPts val="1000"/>
              </a:spcAft>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6200" indent="0">
              <a:buNone/>
            </a:pPr>
            <a:r>
              <a:rPr lang="en-IN" sz="1800" b="1" dirty="0"/>
              <a:t>Encoding the </a:t>
            </a:r>
            <a:r>
              <a:rPr lang="en-IN" sz="1800" b="1" dirty="0" err="1"/>
              <a:t>Desination</a:t>
            </a:r>
            <a:r>
              <a:rPr lang="en-IN" sz="1800" b="1" dirty="0"/>
              <a:t> Column:</a:t>
            </a:r>
          </a:p>
          <a:p>
            <a:pPr marL="76200" indent="0">
              <a:buNone/>
            </a:pPr>
            <a:r>
              <a:rPr lang="en-IN" sz="1400" dirty="0"/>
              <a:t>destination=</a:t>
            </a:r>
            <a:r>
              <a:rPr lang="en-IN" sz="1400" dirty="0" err="1"/>
              <a:t>pd.get_dummies</a:t>
            </a:r>
            <a:r>
              <a:rPr lang="en-IN" sz="1400" dirty="0"/>
              <a:t>(categorical['Destination'],</a:t>
            </a:r>
            <a:r>
              <a:rPr lang="en-IN" sz="1400" dirty="0" err="1"/>
              <a:t>drop_first</a:t>
            </a:r>
            <a:r>
              <a:rPr lang="en-IN" sz="1400" dirty="0"/>
              <a:t>=True)</a:t>
            </a:r>
          </a:p>
          <a:p>
            <a:pPr marL="76200" indent="0">
              <a:buNone/>
            </a:pPr>
            <a:r>
              <a:rPr lang="en-IN" sz="1400" dirty="0" err="1"/>
              <a:t>destination.head</a:t>
            </a:r>
            <a:r>
              <a:rPr lang="en-IN" sz="1400" dirty="0"/>
              <a:t>()</a:t>
            </a:r>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8" name="Picture 7">
            <a:extLst>
              <a:ext uri="{FF2B5EF4-FFF2-40B4-BE49-F238E27FC236}">
                <a16:creationId xmlns:a16="http://schemas.microsoft.com/office/drawing/2014/main" id="{56E52A80-47A5-2EB8-4572-AD09F6D3831B}"/>
              </a:ext>
            </a:extLst>
          </p:cNvPr>
          <p:cNvPicPr>
            <a:picLocks noChangeAspect="1"/>
          </p:cNvPicPr>
          <p:nvPr/>
        </p:nvPicPr>
        <p:blipFill>
          <a:blip r:embed="rId2"/>
          <a:stretch>
            <a:fillRect/>
          </a:stretch>
        </p:blipFill>
        <p:spPr>
          <a:xfrm>
            <a:off x="2195736" y="1203599"/>
            <a:ext cx="4267231" cy="1224136"/>
          </a:xfrm>
          <a:prstGeom prst="rect">
            <a:avLst/>
          </a:prstGeom>
        </p:spPr>
      </p:pic>
      <p:pic>
        <p:nvPicPr>
          <p:cNvPr id="10" name="Picture 9">
            <a:extLst>
              <a:ext uri="{FF2B5EF4-FFF2-40B4-BE49-F238E27FC236}">
                <a16:creationId xmlns:a16="http://schemas.microsoft.com/office/drawing/2014/main" id="{A56050A4-6249-7440-DE5C-05236E6EA92A}"/>
              </a:ext>
            </a:extLst>
          </p:cNvPr>
          <p:cNvPicPr>
            <a:picLocks noChangeAspect="1"/>
          </p:cNvPicPr>
          <p:nvPr/>
        </p:nvPicPr>
        <p:blipFill>
          <a:blip r:embed="rId3"/>
          <a:stretch>
            <a:fillRect/>
          </a:stretch>
        </p:blipFill>
        <p:spPr>
          <a:xfrm>
            <a:off x="2555776" y="3461547"/>
            <a:ext cx="6096045" cy="1414459"/>
          </a:xfrm>
          <a:prstGeom prst="rect">
            <a:avLst/>
          </a:prstGeom>
        </p:spPr>
      </p:pic>
    </p:spTree>
    <p:extLst>
      <p:ext uri="{BB962C8B-B14F-4D97-AF65-F5344CB8AC3E}">
        <p14:creationId xmlns:p14="http://schemas.microsoft.com/office/powerpoint/2010/main" val="2964756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US" sz="1800" b="1" dirty="0"/>
              <a:t>To find Number of Categories in Each Categorial Column</a:t>
            </a:r>
          </a:p>
          <a:p>
            <a:pPr marL="76200" indent="0">
              <a:lnSpc>
                <a:spcPct val="115000"/>
              </a:lnSpc>
              <a:spcAft>
                <a:spcPts val="1000"/>
              </a:spcAft>
              <a:buNone/>
            </a:pPr>
            <a:r>
              <a:rPr lang="en-US" sz="1400" dirty="0"/>
              <a:t>for </a:t>
            </a:r>
            <a:r>
              <a:rPr lang="en-US" sz="1400" dirty="0" err="1"/>
              <a:t>i</a:t>
            </a:r>
            <a:r>
              <a:rPr lang="en-US" sz="1400" dirty="0"/>
              <a:t> in </a:t>
            </a:r>
            <a:r>
              <a:rPr lang="en-US" sz="1400" dirty="0" err="1"/>
              <a:t>categorical.columns</a:t>
            </a:r>
            <a:r>
              <a:rPr lang="en-US" sz="1400" dirty="0"/>
              <a:t>:</a:t>
            </a:r>
          </a:p>
          <a:p>
            <a:pPr marL="76200" indent="0">
              <a:lnSpc>
                <a:spcPct val="115000"/>
              </a:lnSpc>
              <a:spcAft>
                <a:spcPts val="1000"/>
              </a:spcAft>
              <a:buNone/>
            </a:pPr>
            <a:r>
              <a:rPr lang="en-US" sz="1400" dirty="0"/>
              <a:t>    print('{} has total {} </a:t>
            </a:r>
            <a:r>
              <a:rPr lang="en-US" sz="1400" dirty="0" err="1"/>
              <a:t>categories'.format</a:t>
            </a:r>
            <a:r>
              <a:rPr lang="en-US" sz="1400" dirty="0"/>
              <a:t>(</a:t>
            </a:r>
            <a:r>
              <a:rPr lang="en-US" sz="1400" dirty="0" err="1"/>
              <a:t>i,len</a:t>
            </a:r>
            <a:r>
              <a:rPr lang="en-US" sz="1400" dirty="0"/>
              <a:t>(categorical[</a:t>
            </a:r>
            <a:r>
              <a:rPr lang="en-US" sz="1400" dirty="0" err="1"/>
              <a:t>i</a:t>
            </a:r>
            <a:r>
              <a:rPr lang="en-US" sz="1400" dirty="0"/>
              <a:t>].</a:t>
            </a:r>
            <a:r>
              <a:rPr lang="en-US" sz="1400" dirty="0" err="1"/>
              <a:t>value_counts</a:t>
            </a:r>
            <a:r>
              <a:rPr lang="en-US" sz="1400" dirty="0"/>
              <a:t>())))</a:t>
            </a:r>
          </a:p>
          <a:p>
            <a:pPr marL="76200" indent="0">
              <a:lnSpc>
                <a:spcPct val="115000"/>
              </a:lnSpc>
              <a:spcAft>
                <a:spcPts val="1000"/>
              </a:spcAft>
              <a:buNone/>
            </a:pPr>
            <a:endParaRPr lang="en-IN" sz="1400" dirty="0"/>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ABFB9B42-2D01-8F54-E92E-483C5CCEB8DF}"/>
              </a:ext>
            </a:extLst>
          </p:cNvPr>
          <p:cNvPicPr>
            <a:picLocks noChangeAspect="1"/>
          </p:cNvPicPr>
          <p:nvPr/>
        </p:nvPicPr>
        <p:blipFill>
          <a:blip r:embed="rId2"/>
          <a:stretch>
            <a:fillRect/>
          </a:stretch>
        </p:blipFill>
        <p:spPr>
          <a:xfrm>
            <a:off x="539552" y="2499742"/>
            <a:ext cx="7153327" cy="1238259"/>
          </a:xfrm>
          <a:prstGeom prst="rect">
            <a:avLst/>
          </a:prstGeom>
        </p:spPr>
      </p:pic>
    </p:spTree>
    <p:extLst>
      <p:ext uri="{BB962C8B-B14F-4D97-AF65-F5344CB8AC3E}">
        <p14:creationId xmlns:p14="http://schemas.microsoft.com/office/powerpoint/2010/main" val="196441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94" name="Google Shape;94;p16"/>
          <p:cNvSpPr txBox="1">
            <a:spLocks noGrp="1"/>
          </p:cNvSpPr>
          <p:nvPr>
            <p:ph type="body" idx="1"/>
          </p:nvPr>
        </p:nvSpPr>
        <p:spPr>
          <a:xfrm>
            <a:off x="611560" y="915566"/>
            <a:ext cx="7909800" cy="3215400"/>
          </a:xfrm>
          <a:prstGeom prst="rect">
            <a:avLst/>
          </a:prstGeom>
        </p:spPr>
        <p:txBody>
          <a:bodyPr spcFirstLastPara="1" wrap="square" lIns="91425" tIns="91425" rIns="91425" bIns="91425" anchor="t" anchorCtr="0">
            <a:noAutofit/>
          </a:bodyPr>
          <a:lstStyle/>
          <a:p>
            <a:pPr marL="76200" lvl="0" indent="0">
              <a:spcBef>
                <a:spcPts val="0"/>
              </a:spcBef>
              <a:buNone/>
            </a:pPr>
            <a:r>
              <a:rPr lang="en-US" sz="2000" dirty="0"/>
              <a:t> </a:t>
            </a:r>
            <a:r>
              <a:rPr lang="en-US" sz="1800" dirty="0"/>
              <a:t>Nowadays, airline ticket prices can vary dynamically and significantly for the same flight, even for nearby seats within the same cabin. Customers are seeking to get the lowest price while airlines are trying to keep their overall revenue as high as possible and maximize their profit. From the customer point of view, determining the minimum price or the best time to buy a ticket is the key issue. The ticket price may be affected by several factors thus may change continuously. To address this, various studies were conducted to support the customer in determining an optimal ticket purchase time and ticket price prediction.</a:t>
            </a:r>
            <a:endParaRPr sz="18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US" sz="1800" b="1" dirty="0"/>
              <a:t>Encoding the Total Stops:</a:t>
            </a:r>
          </a:p>
          <a:p>
            <a:pPr marL="76200" indent="0">
              <a:lnSpc>
                <a:spcPct val="115000"/>
              </a:lnSpc>
              <a:spcAft>
                <a:spcPts val="1000"/>
              </a:spcAft>
              <a:buNone/>
            </a:pPr>
            <a:r>
              <a:rPr lang="en-IN" sz="1400" dirty="0" err="1"/>
              <a:t>dict</a:t>
            </a:r>
            <a:r>
              <a:rPr lang="en-IN" sz="1400" dirty="0"/>
              <a:t>={'non-stop':0, '2 stops':2, '1 stop':1, '3 stops':3, '4 stops':4}</a:t>
            </a:r>
          </a:p>
          <a:p>
            <a:pPr marL="76200" indent="0">
              <a:lnSpc>
                <a:spcPct val="115000"/>
              </a:lnSpc>
              <a:spcAft>
                <a:spcPts val="1000"/>
              </a:spcAft>
              <a:buNone/>
            </a:pPr>
            <a:r>
              <a:rPr lang="en-IN" sz="1400" dirty="0"/>
              <a:t>categorical['</a:t>
            </a:r>
            <a:r>
              <a:rPr lang="en-IN" sz="1400" dirty="0" err="1"/>
              <a:t>Total_Stops</a:t>
            </a:r>
            <a:r>
              <a:rPr lang="en-IN" sz="1400" dirty="0"/>
              <a:t>']=categorical['</a:t>
            </a:r>
            <a:r>
              <a:rPr lang="en-IN" sz="1400" dirty="0" err="1"/>
              <a:t>Total_Stops</a:t>
            </a:r>
            <a:r>
              <a:rPr lang="en-IN" sz="1400" dirty="0"/>
              <a:t>'].map(</a:t>
            </a:r>
            <a:r>
              <a:rPr lang="en-IN" sz="1400" dirty="0" err="1"/>
              <a:t>dict</a:t>
            </a:r>
            <a:r>
              <a:rPr lang="en-IN" sz="1400" dirty="0"/>
              <a:t>)</a:t>
            </a:r>
          </a:p>
          <a:p>
            <a:pPr marL="76200" indent="0">
              <a:lnSpc>
                <a:spcPct val="115000"/>
              </a:lnSpc>
              <a:spcAft>
                <a:spcPts val="1000"/>
              </a:spcAft>
              <a:buNone/>
            </a:pPr>
            <a:r>
              <a:rPr lang="en-IN" sz="1400" dirty="0"/>
              <a:t>categorical['</a:t>
            </a:r>
            <a:r>
              <a:rPr lang="en-IN" sz="1400" dirty="0" err="1"/>
              <a:t>Total_Stops</a:t>
            </a:r>
            <a:r>
              <a:rPr lang="en-IN" sz="1400" dirty="0"/>
              <a:t>’]</a:t>
            </a:r>
          </a:p>
          <a:p>
            <a:pPr marL="76200" indent="0">
              <a:lnSpc>
                <a:spcPct val="115000"/>
              </a:lnSpc>
              <a:spcAft>
                <a:spcPts val="1000"/>
              </a:spcAft>
              <a:buNone/>
            </a:pPr>
            <a:endParaRPr lang="en-IN" sz="1400" dirty="0"/>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7" name="Picture 6">
            <a:extLst>
              <a:ext uri="{FF2B5EF4-FFF2-40B4-BE49-F238E27FC236}">
                <a16:creationId xmlns:a16="http://schemas.microsoft.com/office/drawing/2014/main" id="{81F5E9F9-44DB-001F-6963-99A7E5B499E8}"/>
              </a:ext>
            </a:extLst>
          </p:cNvPr>
          <p:cNvPicPr>
            <a:picLocks noChangeAspect="1"/>
          </p:cNvPicPr>
          <p:nvPr/>
        </p:nvPicPr>
        <p:blipFill>
          <a:blip r:embed="rId2"/>
          <a:stretch>
            <a:fillRect/>
          </a:stretch>
        </p:blipFill>
        <p:spPr>
          <a:xfrm>
            <a:off x="827584" y="2643758"/>
            <a:ext cx="6912768" cy="2160240"/>
          </a:xfrm>
          <a:prstGeom prst="rect">
            <a:avLst/>
          </a:prstGeom>
        </p:spPr>
      </p:pic>
    </p:spTree>
    <p:extLst>
      <p:ext uri="{BB962C8B-B14F-4D97-AF65-F5344CB8AC3E}">
        <p14:creationId xmlns:p14="http://schemas.microsoft.com/office/powerpoint/2010/main" val="128901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US" sz="1800" b="1" dirty="0"/>
              <a:t>Dropping the Categorical Column:</a:t>
            </a:r>
          </a:p>
          <a:p>
            <a:pPr marL="76200" indent="0">
              <a:lnSpc>
                <a:spcPct val="115000"/>
              </a:lnSpc>
              <a:spcAft>
                <a:spcPts val="1000"/>
              </a:spcAft>
              <a:buNone/>
            </a:pPr>
            <a:r>
              <a:rPr lang="it-IT" sz="1400" dirty="0"/>
              <a:t>drop_col(categorical,'Source')</a:t>
            </a:r>
          </a:p>
          <a:p>
            <a:pPr marL="76200" indent="0">
              <a:lnSpc>
                <a:spcPct val="115000"/>
              </a:lnSpc>
              <a:spcAft>
                <a:spcPts val="1000"/>
              </a:spcAft>
              <a:buNone/>
            </a:pPr>
            <a:r>
              <a:rPr lang="it-IT" sz="1400" dirty="0"/>
              <a:t>drop_col(categorical,'Destination')</a:t>
            </a:r>
          </a:p>
          <a:p>
            <a:pPr marL="76200" indent="0">
              <a:lnSpc>
                <a:spcPct val="115000"/>
              </a:lnSpc>
              <a:spcAft>
                <a:spcPts val="1000"/>
              </a:spcAft>
              <a:buNone/>
            </a:pPr>
            <a:r>
              <a:rPr lang="it-IT" sz="1400" dirty="0"/>
              <a:t>drop_col(categorical,'Airline')</a:t>
            </a:r>
            <a:endParaRPr lang="en-US" sz="1400" dirty="0"/>
          </a:p>
          <a:p>
            <a:pPr marL="76200" indent="0">
              <a:lnSpc>
                <a:spcPct val="115000"/>
              </a:lnSpc>
              <a:spcAft>
                <a:spcPts val="1000"/>
              </a:spcAft>
              <a:buNone/>
            </a:pPr>
            <a:endParaRPr lang="en-IN" sz="1400" dirty="0"/>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7C5E58BD-6B6C-86C1-2B09-783FF503E79E}"/>
              </a:ext>
            </a:extLst>
          </p:cNvPr>
          <p:cNvPicPr>
            <a:picLocks noChangeAspect="1"/>
          </p:cNvPicPr>
          <p:nvPr/>
        </p:nvPicPr>
        <p:blipFill>
          <a:blip r:embed="rId2"/>
          <a:stretch>
            <a:fillRect/>
          </a:stretch>
        </p:blipFill>
        <p:spPr>
          <a:xfrm>
            <a:off x="1940195" y="3183928"/>
            <a:ext cx="4714909" cy="819156"/>
          </a:xfrm>
          <a:prstGeom prst="rect">
            <a:avLst/>
          </a:prstGeom>
        </p:spPr>
      </p:pic>
    </p:spTree>
    <p:extLst>
      <p:ext uri="{BB962C8B-B14F-4D97-AF65-F5344CB8AC3E}">
        <p14:creationId xmlns:p14="http://schemas.microsoft.com/office/powerpoint/2010/main" val="2011142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IN" sz="1800" b="1" dirty="0"/>
              <a:t>Concatenating All Categorical Values:</a:t>
            </a:r>
          </a:p>
          <a:p>
            <a:pPr marL="76200" indent="0">
              <a:lnSpc>
                <a:spcPct val="115000"/>
              </a:lnSpc>
              <a:spcAft>
                <a:spcPts val="1000"/>
              </a:spcAft>
              <a:buNone/>
            </a:pPr>
            <a:r>
              <a:rPr lang="en-IN" sz="1400" dirty="0"/>
              <a:t>data=</a:t>
            </a:r>
            <a:r>
              <a:rPr lang="en-IN" sz="1400" dirty="0" err="1"/>
              <a:t>pd.concat</a:t>
            </a:r>
            <a:r>
              <a:rPr lang="en-IN" sz="1400" dirty="0"/>
              <a:t>([</a:t>
            </a:r>
            <a:r>
              <a:rPr lang="en-IN" sz="1400" dirty="0" err="1"/>
              <a:t>categorical,Airline,source,destination,df</a:t>
            </a:r>
            <a:r>
              <a:rPr lang="en-IN" sz="1400" dirty="0"/>
              <a:t>[</a:t>
            </a:r>
            <a:r>
              <a:rPr lang="en-IN" sz="1400" dirty="0" err="1"/>
              <a:t>continuous_col</a:t>
            </a:r>
            <a:r>
              <a:rPr lang="en-IN" sz="1400" dirty="0"/>
              <a:t>]],axis=1)</a:t>
            </a:r>
          </a:p>
          <a:p>
            <a:pPr marL="76200" indent="0">
              <a:lnSpc>
                <a:spcPct val="115000"/>
              </a:lnSpc>
              <a:spcAft>
                <a:spcPts val="1000"/>
              </a:spcAft>
              <a:buNone/>
            </a:pPr>
            <a:r>
              <a:rPr lang="en-IN" sz="1400" dirty="0" err="1"/>
              <a:t>data.head</a:t>
            </a:r>
            <a:r>
              <a:rPr lang="en-IN" sz="1400" dirty="0"/>
              <a:t>()</a:t>
            </a:r>
          </a:p>
          <a:p>
            <a:pPr marL="76200" indent="0">
              <a:lnSpc>
                <a:spcPct val="115000"/>
              </a:lnSpc>
              <a:spcAft>
                <a:spcPts val="1000"/>
              </a:spcAft>
              <a:buNone/>
            </a:pPr>
            <a:endParaRPr lang="en-IN" sz="1400" dirty="0"/>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7" name="Picture 6">
            <a:extLst>
              <a:ext uri="{FF2B5EF4-FFF2-40B4-BE49-F238E27FC236}">
                <a16:creationId xmlns:a16="http://schemas.microsoft.com/office/drawing/2014/main" id="{0DAB85D2-1334-8086-AE20-1BF1B0DDBA21}"/>
              </a:ext>
            </a:extLst>
          </p:cNvPr>
          <p:cNvPicPr>
            <a:picLocks noChangeAspect="1"/>
          </p:cNvPicPr>
          <p:nvPr/>
        </p:nvPicPr>
        <p:blipFill>
          <a:blip r:embed="rId2"/>
          <a:stretch>
            <a:fillRect/>
          </a:stretch>
        </p:blipFill>
        <p:spPr>
          <a:xfrm>
            <a:off x="395536" y="2427734"/>
            <a:ext cx="8352928" cy="2461846"/>
          </a:xfrm>
          <a:prstGeom prst="rect">
            <a:avLst/>
          </a:prstGeom>
        </p:spPr>
      </p:pic>
    </p:spTree>
    <p:extLst>
      <p:ext uri="{BB962C8B-B14F-4D97-AF65-F5344CB8AC3E}">
        <p14:creationId xmlns:p14="http://schemas.microsoft.com/office/powerpoint/2010/main" val="3394370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97686-D5E4-244D-84ED-4FFEE050E215}"/>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5D345C36-7AA9-65AA-0CD5-5E8F8B47691D}"/>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IN" sz="1400" dirty="0" err="1"/>
              <a:t>pd.set_option</a:t>
            </a:r>
            <a:r>
              <a:rPr lang="en-IN" sz="1400" dirty="0"/>
              <a:t>('display.max_columns',33)</a:t>
            </a:r>
          </a:p>
          <a:p>
            <a:pPr marL="76200" indent="0">
              <a:lnSpc>
                <a:spcPct val="115000"/>
              </a:lnSpc>
              <a:spcAft>
                <a:spcPts val="1000"/>
              </a:spcAft>
              <a:buNone/>
            </a:pPr>
            <a:r>
              <a:rPr lang="en-IN" sz="1400" dirty="0" err="1"/>
              <a:t>data.head</a:t>
            </a:r>
            <a:r>
              <a:rPr lang="en-IN" sz="1400" dirty="0"/>
              <a:t>()</a:t>
            </a:r>
          </a:p>
          <a:p>
            <a:pPr marL="76200" indent="0">
              <a:lnSpc>
                <a:spcPct val="115000"/>
              </a:lnSpc>
              <a:spcAft>
                <a:spcPts val="1000"/>
              </a:spcAft>
              <a:buNone/>
            </a:pPr>
            <a:endParaRPr lang="en-IN" sz="1400" dirty="0"/>
          </a:p>
        </p:txBody>
      </p:sp>
      <p:sp>
        <p:nvSpPr>
          <p:cNvPr id="4" name="Slide Number Placeholder 3">
            <a:extLst>
              <a:ext uri="{FF2B5EF4-FFF2-40B4-BE49-F238E27FC236}">
                <a16:creationId xmlns:a16="http://schemas.microsoft.com/office/drawing/2014/main" id="{25AF629E-4FB2-682A-E36A-4F2F1F933F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03291646-FFA1-BFD8-3246-FC12AA55068B}"/>
              </a:ext>
            </a:extLst>
          </p:cNvPr>
          <p:cNvPicPr>
            <a:picLocks noChangeAspect="1"/>
          </p:cNvPicPr>
          <p:nvPr/>
        </p:nvPicPr>
        <p:blipFill>
          <a:blip r:embed="rId2"/>
          <a:stretch>
            <a:fillRect/>
          </a:stretch>
        </p:blipFill>
        <p:spPr>
          <a:xfrm>
            <a:off x="323528" y="1686693"/>
            <a:ext cx="8064896" cy="2613249"/>
          </a:xfrm>
          <a:prstGeom prst="rect">
            <a:avLst/>
          </a:prstGeom>
        </p:spPr>
      </p:pic>
    </p:spTree>
    <p:extLst>
      <p:ext uri="{BB962C8B-B14F-4D97-AF65-F5344CB8AC3E}">
        <p14:creationId xmlns:p14="http://schemas.microsoft.com/office/powerpoint/2010/main" val="185101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19F7-5CC4-7BD8-46B2-C30E38650E72}"/>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F3B85622-21C2-7B9E-9FD5-BA0F7DC3AA3C}"/>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CHECK FOR OUTLIERS:</a:t>
            </a:r>
            <a:endParaRPr lang="en-IN" sz="1800" b="1" dirty="0">
              <a:latin typeface="Calibri" panose="020F0502020204030204" pitchFamily="34" charset="0"/>
              <a:ea typeface="Calibri" panose="020F0502020204030204" pitchFamily="34" charset="0"/>
              <a:cs typeface="Times New Roman" panose="02020603050405020304" pitchFamily="18" charset="0"/>
            </a:endParaRPr>
          </a:p>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def plot(</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data,col</a:t>
            </a:r>
            <a:r>
              <a:rPr lang="en-IN" sz="1400" dirty="0">
                <a:effectLst/>
                <a:latin typeface="Calibri" panose="020F0502020204030204" pitchFamily="34" charset="0"/>
                <a:ea typeface="Calibri" panose="020F0502020204030204" pitchFamily="34" charset="0"/>
                <a:cs typeface="Times New Roman" panose="02020603050405020304" pitchFamily="18" charset="0"/>
              </a:rPr>
              <a:t>):</a:t>
            </a:r>
          </a:p>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    fig,(ax1,ax2)=</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plt.subplots</a:t>
            </a:r>
            <a:r>
              <a:rPr lang="en-IN" sz="1400" dirty="0">
                <a:effectLst/>
                <a:latin typeface="Calibri" panose="020F0502020204030204" pitchFamily="34" charset="0"/>
                <a:ea typeface="Calibri" panose="020F0502020204030204" pitchFamily="34" charset="0"/>
                <a:cs typeface="Times New Roman" panose="02020603050405020304" pitchFamily="18" charset="0"/>
              </a:rPr>
              <a:t>(2,1)</a:t>
            </a:r>
          </a:p>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sns.distplot</a:t>
            </a:r>
            <a:r>
              <a:rPr lang="en-IN" sz="1400" dirty="0">
                <a:effectLst/>
                <a:latin typeface="Calibri" panose="020F0502020204030204" pitchFamily="34" charset="0"/>
                <a:ea typeface="Calibri" panose="020F0502020204030204" pitchFamily="34" charset="0"/>
                <a:cs typeface="Times New Roman" panose="02020603050405020304" pitchFamily="18" charset="0"/>
              </a:rPr>
              <a:t>(data[col],</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ax</a:t>
            </a:r>
            <a:r>
              <a:rPr lang="en-IN" sz="1400" dirty="0">
                <a:effectLst/>
                <a:latin typeface="Calibri" panose="020F0502020204030204" pitchFamily="34" charset="0"/>
                <a:ea typeface="Calibri" panose="020F0502020204030204" pitchFamily="34" charset="0"/>
                <a:cs typeface="Times New Roman" panose="02020603050405020304" pitchFamily="18" charset="0"/>
              </a:rPr>
              <a:t>=ax1)</a:t>
            </a:r>
          </a:p>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sns.boxplot</a:t>
            </a:r>
            <a:r>
              <a:rPr lang="en-IN" sz="1400" dirty="0">
                <a:effectLst/>
                <a:latin typeface="Calibri" panose="020F0502020204030204" pitchFamily="34" charset="0"/>
                <a:ea typeface="Calibri" panose="020F0502020204030204" pitchFamily="34" charset="0"/>
                <a:cs typeface="Times New Roman" panose="02020603050405020304" pitchFamily="18" charset="0"/>
              </a:rPr>
              <a:t>(data[col],</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ax</a:t>
            </a:r>
            <a:r>
              <a:rPr lang="en-IN" sz="1400" dirty="0">
                <a:effectLst/>
                <a:latin typeface="Calibri" panose="020F0502020204030204" pitchFamily="34" charset="0"/>
                <a:ea typeface="Calibri" panose="020F0502020204030204" pitchFamily="34" charset="0"/>
                <a:cs typeface="Times New Roman" panose="02020603050405020304" pitchFamily="18" charset="0"/>
              </a:rPr>
              <a:t>=ax2)</a:t>
            </a:r>
          </a:p>
          <a:p>
            <a:pPr marL="76200" indent="0">
              <a:lnSpc>
                <a:spcPct val="115000"/>
              </a:lnSpc>
              <a:spcAft>
                <a:spcPts val="1000"/>
              </a:spcAft>
              <a:buNone/>
            </a:pPr>
            <a:r>
              <a:rPr lang="en-IN" sz="1400" dirty="0">
                <a:effectLst/>
                <a:latin typeface="Calibri" panose="020F0502020204030204" pitchFamily="34" charset="0"/>
                <a:ea typeface="Calibri" panose="020F0502020204030204" pitchFamily="34" charset="0"/>
                <a:cs typeface="Times New Roman" panose="02020603050405020304" pitchFamily="18" charset="0"/>
              </a:rPr>
              <a:t>plot(</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data,'Price</a:t>
            </a:r>
            <a:r>
              <a:rPr lang="en-IN" sz="1400" dirty="0">
                <a:effectLst/>
                <a:latin typeface="Calibri" panose="020F0502020204030204" pitchFamily="34" charset="0"/>
                <a:ea typeface="Calibri" panose="020F0502020204030204" pitchFamily="34" charset="0"/>
                <a:cs typeface="Times New Roman" panose="02020603050405020304" pitchFamily="18" charset="0"/>
              </a:rPr>
              <a:t>')</a:t>
            </a:r>
          </a:p>
          <a:p>
            <a:pPr marL="76200" indent="0">
              <a:buNone/>
            </a:pPr>
            <a:r>
              <a:rPr lang="en-IN" sz="1400" dirty="0"/>
              <a:t>                                                                     </a:t>
            </a:r>
          </a:p>
        </p:txBody>
      </p:sp>
      <p:pic>
        <p:nvPicPr>
          <p:cNvPr id="7" name="Picture 6">
            <a:extLst>
              <a:ext uri="{FF2B5EF4-FFF2-40B4-BE49-F238E27FC236}">
                <a16:creationId xmlns:a16="http://schemas.microsoft.com/office/drawing/2014/main" id="{FED64A31-2814-9A9E-BF4D-C38B954F394F}"/>
              </a:ext>
            </a:extLst>
          </p:cNvPr>
          <p:cNvPicPr>
            <a:picLocks noChangeAspect="1"/>
          </p:cNvPicPr>
          <p:nvPr/>
        </p:nvPicPr>
        <p:blipFill>
          <a:blip r:embed="rId3"/>
          <a:stretch>
            <a:fillRect/>
          </a:stretch>
        </p:blipFill>
        <p:spPr>
          <a:xfrm>
            <a:off x="3419872" y="771550"/>
            <a:ext cx="5448340" cy="3672408"/>
          </a:xfrm>
          <a:prstGeom prst="rect">
            <a:avLst/>
          </a:prstGeom>
        </p:spPr>
      </p:pic>
      <p:sp>
        <p:nvSpPr>
          <p:cNvPr id="8" name="TextBox 7">
            <a:extLst>
              <a:ext uri="{FF2B5EF4-FFF2-40B4-BE49-F238E27FC236}">
                <a16:creationId xmlns:a16="http://schemas.microsoft.com/office/drawing/2014/main" id="{397133E3-7135-26DE-AC56-1AEBD07129B7}"/>
              </a:ext>
            </a:extLst>
          </p:cNvPr>
          <p:cNvSpPr txBox="1"/>
          <p:nvPr/>
        </p:nvSpPr>
        <p:spPr>
          <a:xfrm>
            <a:off x="395536" y="3867894"/>
            <a:ext cx="2683024" cy="954107"/>
          </a:xfrm>
          <a:prstGeom prst="rect">
            <a:avLst/>
          </a:prstGeom>
          <a:noFill/>
        </p:spPr>
        <p:txBody>
          <a:bodyPr wrap="square" rtlCol="0">
            <a:spAutoFit/>
          </a:bodyPr>
          <a:lstStyle/>
          <a:p>
            <a:r>
              <a:rPr lang="en-US" dirty="0">
                <a:latin typeface="+mn-lt"/>
              </a:rPr>
              <a:t>T</a:t>
            </a:r>
            <a:r>
              <a:rPr lang="en-US" b="0" i="0" dirty="0">
                <a:solidFill>
                  <a:srgbClr val="000000"/>
                </a:solidFill>
                <a:effectLst/>
                <a:latin typeface="+mn-lt"/>
              </a:rPr>
              <a:t>here is some outliers in price features, so we replace it with median.</a:t>
            </a:r>
          </a:p>
          <a:p>
            <a:endParaRPr lang="en-IN" dirty="0"/>
          </a:p>
        </p:txBody>
      </p:sp>
    </p:spTree>
    <p:extLst>
      <p:ext uri="{BB962C8B-B14F-4D97-AF65-F5344CB8AC3E}">
        <p14:creationId xmlns:p14="http://schemas.microsoft.com/office/powerpoint/2010/main" val="5895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19F7-5CC4-7BD8-46B2-C30E38650E72}"/>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Text Placeholder 2">
            <a:extLst>
              <a:ext uri="{FF2B5EF4-FFF2-40B4-BE49-F238E27FC236}">
                <a16:creationId xmlns:a16="http://schemas.microsoft.com/office/drawing/2014/main" id="{F3B85622-21C2-7B9E-9FD5-BA0F7DC3AA3C}"/>
              </a:ext>
            </a:extLst>
          </p:cNvPr>
          <p:cNvSpPr>
            <a:spLocks noGrp="1"/>
          </p:cNvSpPr>
          <p:nvPr>
            <p:ph type="body" idx="1"/>
          </p:nvPr>
        </p:nvSpPr>
        <p:spPr>
          <a:xfrm>
            <a:off x="617100" y="771550"/>
            <a:ext cx="7909800" cy="4258775"/>
          </a:xfrm>
        </p:spPr>
        <p:txBody>
          <a:bodyPr/>
          <a:lstStyle/>
          <a:p>
            <a:pPr marL="76200" indent="0">
              <a:lnSpc>
                <a:spcPct val="115000"/>
              </a:lnSpc>
              <a:spcAft>
                <a:spcPts val="1000"/>
              </a:spcAft>
              <a:buNone/>
            </a:pPr>
            <a:r>
              <a:rPr lang="en-US" sz="1400" b="1" dirty="0">
                <a:effectLst/>
                <a:latin typeface="Calibri" panose="020F0502020204030204" pitchFamily="34" charset="0"/>
                <a:ea typeface="Calibri" panose="020F0502020204030204" pitchFamily="34" charset="0"/>
                <a:cs typeface="Times New Roman" panose="02020603050405020304" pitchFamily="18" charset="0"/>
              </a:rPr>
              <a:t>HANDLING THE OUTLIERS:</a:t>
            </a:r>
            <a:endParaRPr lang="en-IN" sz="1400" b="1" dirty="0">
              <a:latin typeface="Calibri" panose="020F0502020204030204" pitchFamily="34" charset="0"/>
              <a:ea typeface="Calibri" panose="020F0502020204030204" pitchFamily="34" charset="0"/>
              <a:cs typeface="Times New Roman" panose="02020603050405020304" pitchFamily="18" charset="0"/>
            </a:endParaRPr>
          </a:p>
          <a:p>
            <a:pPr marL="76200" indent="0">
              <a:buNone/>
            </a:pPr>
            <a:r>
              <a:rPr lang="en-IN" sz="1400" dirty="0"/>
              <a:t>data['Price']=</a:t>
            </a:r>
            <a:r>
              <a:rPr lang="en-IN" sz="1400" dirty="0" err="1"/>
              <a:t>np.where</a:t>
            </a:r>
            <a:r>
              <a:rPr lang="en-IN" sz="1400" dirty="0"/>
              <a:t>(data['Price']&gt;=40000,data['Price'].median(),data['Price'])</a:t>
            </a:r>
          </a:p>
          <a:p>
            <a:pPr marL="76200" indent="0">
              <a:buNone/>
            </a:pPr>
            <a:r>
              <a:rPr lang="en-IN" sz="1400" dirty="0"/>
              <a:t>plot(</a:t>
            </a:r>
            <a:r>
              <a:rPr lang="en-IN" sz="1400" dirty="0" err="1"/>
              <a:t>data,'Price</a:t>
            </a:r>
            <a:r>
              <a:rPr lang="en-IN" sz="1400" dirty="0"/>
              <a:t>')                                                                     </a:t>
            </a:r>
          </a:p>
        </p:txBody>
      </p:sp>
      <p:pic>
        <p:nvPicPr>
          <p:cNvPr id="5" name="Picture 4">
            <a:extLst>
              <a:ext uri="{FF2B5EF4-FFF2-40B4-BE49-F238E27FC236}">
                <a16:creationId xmlns:a16="http://schemas.microsoft.com/office/drawing/2014/main" id="{394017A4-0208-8704-B218-7B70506174AC}"/>
              </a:ext>
            </a:extLst>
          </p:cNvPr>
          <p:cNvPicPr>
            <a:picLocks noChangeAspect="1"/>
          </p:cNvPicPr>
          <p:nvPr/>
        </p:nvPicPr>
        <p:blipFill>
          <a:blip r:embed="rId2"/>
          <a:stretch>
            <a:fillRect/>
          </a:stretch>
        </p:blipFill>
        <p:spPr>
          <a:xfrm>
            <a:off x="899592" y="2067694"/>
            <a:ext cx="6781850" cy="2809103"/>
          </a:xfrm>
          <a:prstGeom prst="rect">
            <a:avLst/>
          </a:prstGeom>
        </p:spPr>
      </p:pic>
    </p:spTree>
    <p:extLst>
      <p:ext uri="{BB962C8B-B14F-4D97-AF65-F5344CB8AC3E}">
        <p14:creationId xmlns:p14="http://schemas.microsoft.com/office/powerpoint/2010/main" val="2044565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Visualization</a:t>
            </a:r>
            <a:endParaRPr dirty="0"/>
          </a:p>
        </p:txBody>
      </p:sp>
    </p:spTree>
    <p:extLst>
      <p:ext uri="{BB962C8B-B14F-4D97-AF65-F5344CB8AC3E}">
        <p14:creationId xmlns:p14="http://schemas.microsoft.com/office/powerpoint/2010/main" val="293449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2715766"/>
            <a:ext cx="7909800" cy="1368152"/>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600" b="1" u="sng" dirty="0"/>
              <a:t>Importing the Packages:</a:t>
            </a:r>
          </a:p>
          <a:p>
            <a:pPr marL="76200" indent="0">
              <a:lnSpc>
                <a:spcPct val="100000"/>
              </a:lnSpc>
              <a:buNone/>
            </a:pPr>
            <a:r>
              <a:rPr lang="en-IN" sz="1600" dirty="0"/>
              <a:t>import seaborn as </a:t>
            </a:r>
            <a:r>
              <a:rPr lang="en-IN" sz="1600" dirty="0" err="1"/>
              <a:t>sns</a:t>
            </a:r>
            <a:endParaRPr lang="en-IN" sz="16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6129B325-7C22-4D43-21E0-1BC3DD37829E}"/>
              </a:ext>
            </a:extLst>
          </p:cNvPr>
          <p:cNvSpPr txBox="1"/>
          <p:nvPr/>
        </p:nvSpPr>
        <p:spPr>
          <a:xfrm>
            <a:off x="683568" y="1059582"/>
            <a:ext cx="7200800" cy="1477328"/>
          </a:xfrm>
          <a:prstGeom prst="rect">
            <a:avLst/>
          </a:prstGeom>
          <a:noFill/>
        </p:spPr>
        <p:txBody>
          <a:bodyPr wrap="square" rtlCol="0">
            <a:spAutoFit/>
          </a:bodyPr>
          <a:lstStyle/>
          <a:p>
            <a:pPr algn="ctr"/>
            <a:r>
              <a:rPr lang="en-US" sz="1800" b="0" i="0" dirty="0">
                <a:solidFill>
                  <a:srgbClr val="333333"/>
                </a:solidFill>
                <a:effectLst/>
                <a:latin typeface="Merriweather" panose="020B0604020202020204" pitchFamily="2" charset="0"/>
              </a:rPr>
              <a:t>Data visualization is the graphical representation of information and data. By using v</a:t>
            </a:r>
            <a:r>
              <a:rPr lang="en-US" sz="1800" b="0" i="0" dirty="0">
                <a:solidFill>
                  <a:srgbClr val="0B5CAB"/>
                </a:solidFill>
                <a:effectLst/>
                <a:latin typeface="Merriweather" panose="020B0604020202020204" pitchFamily="2" charset="0"/>
                <a:hlinkClick r:id="rId3"/>
              </a:rPr>
              <a:t>isual elements like charts, graphs, and maps</a:t>
            </a:r>
            <a:r>
              <a:rPr lang="en-US" sz="1800" b="0" i="0" dirty="0">
                <a:solidFill>
                  <a:srgbClr val="333333"/>
                </a:solidFill>
                <a:effectLst/>
                <a:latin typeface="Merriweather" panose="020B0604020202020204" pitchFamily="2" charset="0"/>
              </a:rPr>
              <a:t>, data visualization tools provide an accessible way to see and understand trends, outliers, and patterns in data.</a:t>
            </a:r>
            <a:endParaRPr lang="en-IN" sz="1800" dirty="0"/>
          </a:p>
        </p:txBody>
      </p:sp>
      <p:pic>
        <p:nvPicPr>
          <p:cNvPr id="4" name="Picture 3">
            <a:extLst>
              <a:ext uri="{FF2B5EF4-FFF2-40B4-BE49-F238E27FC236}">
                <a16:creationId xmlns:a16="http://schemas.microsoft.com/office/drawing/2014/main" id="{8229D9D2-FB7F-264E-47E5-405FDE5FB05D}"/>
              </a:ext>
            </a:extLst>
          </p:cNvPr>
          <p:cNvPicPr>
            <a:picLocks noChangeAspect="1"/>
          </p:cNvPicPr>
          <p:nvPr/>
        </p:nvPicPr>
        <p:blipFill>
          <a:blip r:embed="rId4"/>
          <a:stretch>
            <a:fillRect/>
          </a:stretch>
        </p:blipFill>
        <p:spPr>
          <a:xfrm>
            <a:off x="1043608" y="3435846"/>
            <a:ext cx="3743352" cy="400053"/>
          </a:xfrm>
          <a:prstGeom prst="rect">
            <a:avLst/>
          </a:prstGeom>
        </p:spPr>
      </p:pic>
    </p:spTree>
    <p:extLst>
      <p:ext uri="{BB962C8B-B14F-4D97-AF65-F5344CB8AC3E}">
        <p14:creationId xmlns:p14="http://schemas.microsoft.com/office/powerpoint/2010/main" val="780459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400" b="1" dirty="0"/>
              <a:t>Visualization of Airline Data with Price:</a:t>
            </a:r>
          </a:p>
          <a:p>
            <a:pPr marL="76200" indent="0">
              <a:lnSpc>
                <a:spcPct val="100000"/>
              </a:lnSpc>
              <a:buNone/>
            </a:pPr>
            <a:r>
              <a:rPr lang="en-IN" sz="1400" b="1" dirty="0" err="1"/>
              <a:t>plt.figure</a:t>
            </a:r>
            <a:r>
              <a:rPr lang="en-IN" sz="1400" b="1" dirty="0"/>
              <a:t>(</a:t>
            </a:r>
            <a:r>
              <a:rPr lang="en-IN" sz="1400" b="1" dirty="0" err="1"/>
              <a:t>figsize</a:t>
            </a:r>
            <a:r>
              <a:rPr lang="en-IN" sz="1400" b="1" dirty="0"/>
              <a:t>=(15,8))</a:t>
            </a:r>
          </a:p>
          <a:p>
            <a:pPr marL="76200" indent="0">
              <a:lnSpc>
                <a:spcPct val="100000"/>
              </a:lnSpc>
              <a:buNone/>
            </a:pPr>
            <a:r>
              <a:rPr lang="en-IN" sz="1400" b="1" dirty="0" err="1"/>
              <a:t>sns.boxplot</a:t>
            </a:r>
            <a:r>
              <a:rPr lang="en-IN" sz="1400" b="1" dirty="0"/>
              <a:t>(x='</a:t>
            </a:r>
            <a:r>
              <a:rPr lang="en-IN" sz="1400" b="1" dirty="0" err="1"/>
              <a:t>Airline',y</a:t>
            </a:r>
            <a:r>
              <a:rPr lang="en-IN" sz="1400" b="1" dirty="0"/>
              <a:t>='</a:t>
            </a:r>
            <a:r>
              <a:rPr lang="en-IN" sz="1400" b="1" dirty="0" err="1"/>
              <a:t>Price',data</a:t>
            </a:r>
            <a:r>
              <a:rPr lang="en-IN" sz="1400" b="1" dirty="0"/>
              <a:t>=</a:t>
            </a:r>
            <a:r>
              <a:rPr lang="en-IN" sz="1400" b="1" dirty="0" err="1"/>
              <a:t>df.sort_values</a:t>
            </a:r>
            <a:r>
              <a:rPr lang="en-IN" sz="1400" b="1" dirty="0"/>
              <a:t>('</a:t>
            </a:r>
            <a:r>
              <a:rPr lang="en-IN" sz="1400" b="1" dirty="0" err="1"/>
              <a:t>Price',ascending</a:t>
            </a:r>
            <a:r>
              <a:rPr lang="en-IN" sz="1400" b="1" dirty="0"/>
              <a:t>=False))</a:t>
            </a:r>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
        <p:nvSpPr>
          <p:cNvPr id="4" name="TextBox 3">
            <a:extLst>
              <a:ext uri="{FF2B5EF4-FFF2-40B4-BE49-F238E27FC236}">
                <a16:creationId xmlns:a16="http://schemas.microsoft.com/office/drawing/2014/main" id="{F05495B1-F5ED-2C95-8E91-D549B3923ACF}"/>
              </a:ext>
            </a:extLst>
          </p:cNvPr>
          <p:cNvSpPr txBox="1"/>
          <p:nvPr/>
        </p:nvSpPr>
        <p:spPr>
          <a:xfrm>
            <a:off x="6825900" y="2046081"/>
            <a:ext cx="2210596" cy="2979405"/>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Indigo</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Air India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Jet Airways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SpiceJet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Multiple Carriers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Go Air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Vistara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Air Asia</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Vistara Premium Economy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Jet Airways Business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Multiple Carriers Premium Economy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Trujet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F230FFA-5825-AA6F-2FA7-C635E67BD11C}"/>
              </a:ext>
            </a:extLst>
          </p:cNvPr>
          <p:cNvPicPr>
            <a:picLocks noChangeAspect="1"/>
          </p:cNvPicPr>
          <p:nvPr/>
        </p:nvPicPr>
        <p:blipFill>
          <a:blip r:embed="rId3"/>
          <a:stretch>
            <a:fillRect/>
          </a:stretch>
        </p:blipFill>
        <p:spPr>
          <a:xfrm>
            <a:off x="0" y="1865156"/>
            <a:ext cx="6804248" cy="2979405"/>
          </a:xfrm>
          <a:prstGeom prst="rect">
            <a:avLst/>
          </a:prstGeom>
        </p:spPr>
      </p:pic>
    </p:spTree>
    <p:extLst>
      <p:ext uri="{BB962C8B-B14F-4D97-AF65-F5344CB8AC3E}">
        <p14:creationId xmlns:p14="http://schemas.microsoft.com/office/powerpoint/2010/main" val="2027065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400" b="1" dirty="0"/>
              <a:t>Visualization of Total Stops Data with Price:</a:t>
            </a:r>
          </a:p>
          <a:p>
            <a:pPr marL="76200" indent="0">
              <a:lnSpc>
                <a:spcPct val="100000"/>
              </a:lnSpc>
              <a:buNone/>
            </a:pPr>
            <a:r>
              <a:rPr lang="en-IN" sz="1400" dirty="0" err="1"/>
              <a:t>plt.figure</a:t>
            </a:r>
            <a:r>
              <a:rPr lang="en-IN" sz="1400" dirty="0"/>
              <a:t>(</a:t>
            </a:r>
            <a:r>
              <a:rPr lang="en-IN" sz="1400" dirty="0" err="1"/>
              <a:t>figsize</a:t>
            </a:r>
            <a:r>
              <a:rPr lang="en-IN" sz="1400" dirty="0"/>
              <a:t>=(15,8))</a:t>
            </a:r>
          </a:p>
          <a:p>
            <a:pPr marL="76200" indent="0">
              <a:lnSpc>
                <a:spcPct val="100000"/>
              </a:lnSpc>
              <a:buNone/>
            </a:pPr>
            <a:r>
              <a:rPr lang="en-IN" sz="1400" dirty="0" err="1"/>
              <a:t>sns.boxplot</a:t>
            </a:r>
            <a:r>
              <a:rPr lang="en-IN" sz="1400" dirty="0"/>
              <a:t>(x='</a:t>
            </a:r>
            <a:r>
              <a:rPr lang="en-IN" sz="1400" dirty="0" err="1"/>
              <a:t>Total_Stops',y</a:t>
            </a:r>
            <a:r>
              <a:rPr lang="en-IN" sz="1400" dirty="0"/>
              <a:t>='</a:t>
            </a:r>
            <a:r>
              <a:rPr lang="en-IN" sz="1400" dirty="0" err="1"/>
              <a:t>Price',data</a:t>
            </a:r>
            <a:r>
              <a:rPr lang="en-IN" sz="1400" dirty="0"/>
              <a:t>=</a:t>
            </a:r>
            <a:r>
              <a:rPr lang="en-IN" sz="1400" dirty="0" err="1"/>
              <a:t>df.sort_values</a:t>
            </a:r>
            <a:r>
              <a:rPr lang="en-IN" sz="1400" dirty="0"/>
              <a:t>('</a:t>
            </a:r>
            <a:r>
              <a:rPr lang="en-IN" sz="1400" dirty="0" err="1"/>
              <a:t>Price',ascending</a:t>
            </a:r>
            <a:r>
              <a:rPr lang="en-IN" sz="1400" dirty="0"/>
              <a:t>=False))</a:t>
            </a:r>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pic>
        <p:nvPicPr>
          <p:cNvPr id="3" name="Picture 2">
            <a:extLst>
              <a:ext uri="{FF2B5EF4-FFF2-40B4-BE49-F238E27FC236}">
                <a16:creationId xmlns:a16="http://schemas.microsoft.com/office/drawing/2014/main" id="{5EC7EE14-CE03-8B1E-BE06-54BA47664C33}"/>
              </a:ext>
            </a:extLst>
          </p:cNvPr>
          <p:cNvPicPr>
            <a:picLocks noChangeAspect="1"/>
          </p:cNvPicPr>
          <p:nvPr/>
        </p:nvPicPr>
        <p:blipFill>
          <a:blip r:embed="rId3"/>
          <a:stretch>
            <a:fillRect/>
          </a:stretch>
        </p:blipFill>
        <p:spPr>
          <a:xfrm>
            <a:off x="622640" y="1779662"/>
            <a:ext cx="7621768" cy="3199074"/>
          </a:xfrm>
          <a:prstGeom prst="rect">
            <a:avLst/>
          </a:prstGeom>
        </p:spPr>
      </p:pic>
    </p:spTree>
    <p:extLst>
      <p:ext uri="{BB962C8B-B14F-4D97-AF65-F5344CB8AC3E}">
        <p14:creationId xmlns:p14="http://schemas.microsoft.com/office/powerpoint/2010/main" val="405513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a:t>
            </a:r>
            <a:endParaRPr dirty="0"/>
          </a:p>
        </p:txBody>
      </p:sp>
      <p:sp>
        <p:nvSpPr>
          <p:cNvPr id="94" name="Google Shape;94;p16"/>
          <p:cNvSpPr txBox="1">
            <a:spLocks noGrp="1"/>
          </p:cNvSpPr>
          <p:nvPr>
            <p:ph type="body" idx="1"/>
          </p:nvPr>
        </p:nvSpPr>
        <p:spPr>
          <a:xfrm>
            <a:off x="611560" y="915566"/>
            <a:ext cx="7909800" cy="3215400"/>
          </a:xfrm>
          <a:prstGeom prst="rect">
            <a:avLst/>
          </a:prstGeom>
        </p:spPr>
        <p:txBody>
          <a:bodyPr spcFirstLastPara="1" wrap="square" lIns="91425" tIns="91425" rIns="91425" bIns="91425" numCol="1" anchor="t" anchorCtr="0">
            <a:noAutofit/>
          </a:bodyPr>
          <a:lstStyle/>
          <a:p>
            <a:pPr marL="76200" indent="0">
              <a:spcBef>
                <a:spcPts val="0"/>
              </a:spcBef>
              <a:buNone/>
            </a:pPr>
            <a:r>
              <a:rPr lang="en-US" sz="1800" dirty="0" err="1"/>
              <a:t>No.of.Rows</a:t>
            </a:r>
            <a:r>
              <a:rPr lang="en-US" sz="1800" dirty="0"/>
              <a:t>: 10683                             	      </a:t>
            </a:r>
            <a:r>
              <a:rPr lang="en-US" sz="1800" dirty="0" err="1"/>
              <a:t>No.of</a:t>
            </a:r>
            <a:r>
              <a:rPr lang="en-US" sz="1800" dirty="0"/>
              <a:t>. Columns: 10</a:t>
            </a:r>
          </a:p>
          <a:p>
            <a:pPr marL="76200" indent="0">
              <a:spcBef>
                <a:spcPts val="0"/>
              </a:spcBef>
              <a:buNone/>
            </a:pPr>
            <a:endParaRPr lang="en-US" sz="1800" dirty="0"/>
          </a:p>
          <a:p>
            <a:pPr marL="76200" indent="0">
              <a:spcBef>
                <a:spcPts val="0"/>
              </a:spcBef>
              <a:buNone/>
            </a:pPr>
            <a:r>
              <a:rPr lang="en-US" sz="1800" dirty="0"/>
              <a:t>Attributes:</a:t>
            </a:r>
          </a:p>
          <a:p>
            <a:pPr lvl="1"/>
            <a:r>
              <a:rPr lang="en-US" sz="1800" dirty="0"/>
              <a:t>Airline                                               	Duration</a:t>
            </a:r>
          </a:p>
          <a:p>
            <a:pPr lvl="1"/>
            <a:r>
              <a:rPr lang="en-US" sz="1800" dirty="0" err="1"/>
              <a:t>Date_of_Journey</a:t>
            </a:r>
            <a:r>
              <a:rPr lang="en-US" sz="1800" dirty="0"/>
              <a:t>                                    </a:t>
            </a:r>
            <a:r>
              <a:rPr lang="en-US" sz="1800" dirty="0" err="1"/>
              <a:t>Total_Stops</a:t>
            </a:r>
            <a:endParaRPr lang="en-US" sz="1800" dirty="0"/>
          </a:p>
          <a:p>
            <a:pPr lvl="1"/>
            <a:r>
              <a:rPr lang="en-US" sz="1800" dirty="0"/>
              <a:t>Source                                                      Additional info</a:t>
            </a:r>
          </a:p>
          <a:p>
            <a:pPr lvl="1"/>
            <a:r>
              <a:rPr lang="en-US" sz="1800" dirty="0"/>
              <a:t>Destination                                             Price</a:t>
            </a:r>
          </a:p>
          <a:p>
            <a:pPr lvl="1"/>
            <a:r>
              <a:rPr lang="en-US" sz="1800" dirty="0" err="1"/>
              <a:t>Dep_time</a:t>
            </a:r>
            <a:r>
              <a:rPr lang="en-US" sz="1800" dirty="0"/>
              <a:t>                                                 </a:t>
            </a:r>
          </a:p>
          <a:p>
            <a:pPr lvl="1"/>
            <a:r>
              <a:rPr lang="en-US" sz="1800" dirty="0" err="1"/>
              <a:t>Arrival_time</a:t>
            </a:r>
            <a:endParaRPr lang="en-US" sz="18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2" name="TextBox 1"/>
          <p:cNvSpPr txBox="1"/>
          <p:nvPr/>
        </p:nvSpPr>
        <p:spPr>
          <a:xfrm>
            <a:off x="718536" y="4146053"/>
            <a:ext cx="7813903" cy="338554"/>
          </a:xfrm>
          <a:prstGeom prst="rect">
            <a:avLst/>
          </a:prstGeom>
          <a:noFill/>
        </p:spPr>
        <p:txBody>
          <a:bodyPr wrap="square" rtlCol="0">
            <a:spAutoFit/>
          </a:bodyPr>
          <a:lstStyle/>
          <a:p>
            <a:r>
              <a:rPr lang="en-IN" sz="1600" dirty="0">
                <a:latin typeface="PT Serif" charset="0"/>
              </a:rPr>
              <a:t>Source: https://www.kaggle.com/code/anshigupta01/flight-price-prediction/data</a:t>
            </a:r>
          </a:p>
        </p:txBody>
      </p:sp>
    </p:spTree>
    <p:extLst>
      <p:ext uri="{BB962C8B-B14F-4D97-AF65-F5344CB8AC3E}">
        <p14:creationId xmlns:p14="http://schemas.microsoft.com/office/powerpoint/2010/main" val="2696581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400" b="1" dirty="0"/>
              <a:t>Visualization of Source Data with Price:</a:t>
            </a:r>
            <a:endParaRPr lang="en-US" sz="1400" dirty="0"/>
          </a:p>
          <a:p>
            <a:pPr marL="76200" indent="0">
              <a:lnSpc>
                <a:spcPct val="100000"/>
              </a:lnSpc>
              <a:buNone/>
            </a:pPr>
            <a:r>
              <a:rPr lang="en-IN" sz="1400" dirty="0" err="1"/>
              <a:t>plt.figure</a:t>
            </a:r>
            <a:r>
              <a:rPr lang="en-IN" sz="1400" dirty="0"/>
              <a:t>(</a:t>
            </a:r>
            <a:r>
              <a:rPr lang="en-IN" sz="1400" dirty="0" err="1"/>
              <a:t>figsize</a:t>
            </a:r>
            <a:r>
              <a:rPr lang="en-IN" sz="1400" dirty="0"/>
              <a:t>=(15,15))</a:t>
            </a:r>
          </a:p>
          <a:p>
            <a:pPr marL="76200" indent="0">
              <a:lnSpc>
                <a:spcPct val="100000"/>
              </a:lnSpc>
              <a:buNone/>
            </a:pPr>
            <a:r>
              <a:rPr lang="en-IN" sz="1400" dirty="0" err="1"/>
              <a:t>sns.catplot</a:t>
            </a:r>
            <a:r>
              <a:rPr lang="en-IN" sz="1400" dirty="0"/>
              <a:t>(x='</a:t>
            </a:r>
            <a:r>
              <a:rPr lang="en-IN" sz="1400" dirty="0" err="1"/>
              <a:t>Source',y</a:t>
            </a:r>
            <a:r>
              <a:rPr lang="en-IN" sz="1400" dirty="0"/>
              <a:t>='</a:t>
            </a:r>
            <a:r>
              <a:rPr lang="en-IN" sz="1400" dirty="0" err="1"/>
              <a:t>Price',data</a:t>
            </a:r>
            <a:r>
              <a:rPr lang="en-IN" sz="1400" dirty="0"/>
              <a:t>=</a:t>
            </a:r>
            <a:r>
              <a:rPr lang="en-IN" sz="1400" dirty="0" err="1"/>
              <a:t>df.sort_values</a:t>
            </a:r>
            <a:r>
              <a:rPr lang="en-IN" sz="1400" dirty="0"/>
              <a:t>('</a:t>
            </a:r>
            <a:r>
              <a:rPr lang="en-IN" sz="1400" dirty="0" err="1"/>
              <a:t>Price',ascending</a:t>
            </a:r>
            <a:r>
              <a:rPr lang="en-IN" sz="1400" dirty="0"/>
              <a:t>=False),kind='boxen')</a:t>
            </a:r>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pic>
        <p:nvPicPr>
          <p:cNvPr id="5" name="Picture 4">
            <a:extLst>
              <a:ext uri="{FF2B5EF4-FFF2-40B4-BE49-F238E27FC236}">
                <a16:creationId xmlns:a16="http://schemas.microsoft.com/office/drawing/2014/main" id="{1C80F16C-E562-D539-BD8F-50C9286EEEF2}"/>
              </a:ext>
            </a:extLst>
          </p:cNvPr>
          <p:cNvPicPr>
            <a:picLocks noChangeAspect="1"/>
          </p:cNvPicPr>
          <p:nvPr/>
        </p:nvPicPr>
        <p:blipFill>
          <a:blip r:embed="rId3"/>
          <a:stretch>
            <a:fillRect/>
          </a:stretch>
        </p:blipFill>
        <p:spPr>
          <a:xfrm>
            <a:off x="611560" y="1787032"/>
            <a:ext cx="8136904" cy="3088974"/>
          </a:xfrm>
          <a:prstGeom prst="rect">
            <a:avLst/>
          </a:prstGeom>
        </p:spPr>
      </p:pic>
    </p:spTree>
    <p:extLst>
      <p:ext uri="{BB962C8B-B14F-4D97-AF65-F5344CB8AC3E}">
        <p14:creationId xmlns:p14="http://schemas.microsoft.com/office/powerpoint/2010/main" val="1447116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400" b="1" dirty="0"/>
              <a:t>Visualization of Destination Data with Price:</a:t>
            </a:r>
          </a:p>
          <a:p>
            <a:pPr marL="76200" indent="0">
              <a:lnSpc>
                <a:spcPct val="100000"/>
              </a:lnSpc>
              <a:buNone/>
            </a:pPr>
            <a:r>
              <a:rPr lang="en-US" sz="1400" dirty="0" err="1"/>
              <a:t>plt.figure</a:t>
            </a:r>
            <a:r>
              <a:rPr lang="en-US" sz="1400" dirty="0"/>
              <a:t>(</a:t>
            </a:r>
            <a:r>
              <a:rPr lang="en-US" sz="1400" dirty="0" err="1"/>
              <a:t>figsize</a:t>
            </a:r>
            <a:r>
              <a:rPr lang="en-US" sz="1400" dirty="0"/>
              <a:t>=(15,15))</a:t>
            </a:r>
          </a:p>
          <a:p>
            <a:pPr marL="76200" indent="0">
              <a:lnSpc>
                <a:spcPct val="100000"/>
              </a:lnSpc>
              <a:buNone/>
            </a:pPr>
            <a:r>
              <a:rPr lang="en-US" sz="1400" dirty="0" err="1"/>
              <a:t>sns.catplot</a:t>
            </a:r>
            <a:r>
              <a:rPr lang="en-US" sz="1400" dirty="0"/>
              <a:t>(x='</a:t>
            </a:r>
            <a:r>
              <a:rPr lang="en-US" sz="1400" dirty="0" err="1"/>
              <a:t>Destination',y</a:t>
            </a:r>
            <a:r>
              <a:rPr lang="en-US" sz="1400" dirty="0"/>
              <a:t>='</a:t>
            </a:r>
            <a:r>
              <a:rPr lang="en-US" sz="1400" dirty="0" err="1"/>
              <a:t>Price',data</a:t>
            </a:r>
            <a:r>
              <a:rPr lang="en-US" sz="1400" dirty="0"/>
              <a:t>=</a:t>
            </a:r>
            <a:r>
              <a:rPr lang="en-US" sz="1400" dirty="0" err="1"/>
              <a:t>df.sort_values</a:t>
            </a:r>
            <a:r>
              <a:rPr lang="en-US" sz="1400" dirty="0"/>
              <a:t>('</a:t>
            </a:r>
            <a:r>
              <a:rPr lang="en-US" sz="1400" dirty="0" err="1"/>
              <a:t>Price',ascending</a:t>
            </a:r>
            <a:r>
              <a:rPr lang="en-US" sz="1400" dirty="0"/>
              <a:t>=False),kind='boxen')</a:t>
            </a:r>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pic>
        <p:nvPicPr>
          <p:cNvPr id="3" name="Picture 2">
            <a:extLst>
              <a:ext uri="{FF2B5EF4-FFF2-40B4-BE49-F238E27FC236}">
                <a16:creationId xmlns:a16="http://schemas.microsoft.com/office/drawing/2014/main" id="{784B78ED-C8F7-376E-B09B-BF43D2A8A1A5}"/>
              </a:ext>
            </a:extLst>
          </p:cNvPr>
          <p:cNvPicPr>
            <a:picLocks noChangeAspect="1"/>
          </p:cNvPicPr>
          <p:nvPr/>
        </p:nvPicPr>
        <p:blipFill>
          <a:blip r:embed="rId3"/>
          <a:stretch>
            <a:fillRect/>
          </a:stretch>
        </p:blipFill>
        <p:spPr>
          <a:xfrm>
            <a:off x="467544" y="1774867"/>
            <a:ext cx="8384835" cy="3039434"/>
          </a:xfrm>
          <a:prstGeom prst="rect">
            <a:avLst/>
          </a:prstGeom>
        </p:spPr>
      </p:pic>
    </p:spTree>
    <p:extLst>
      <p:ext uri="{BB962C8B-B14F-4D97-AF65-F5344CB8AC3E}">
        <p14:creationId xmlns:p14="http://schemas.microsoft.com/office/powerpoint/2010/main" val="3213226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IN" sz="1400" b="1" dirty="0"/>
              <a:t>Visualization of Arrival Time Hour with Price:</a:t>
            </a:r>
            <a:endParaRPr lang="en-US" sz="1400" b="1" dirty="0"/>
          </a:p>
          <a:p>
            <a:pPr marL="76200" indent="0">
              <a:lnSpc>
                <a:spcPct val="100000"/>
              </a:lnSpc>
              <a:buNone/>
            </a:pPr>
            <a:r>
              <a:rPr lang="en-US" sz="1400" b="1" dirty="0" err="1"/>
              <a:t>df.plot.hexbin</a:t>
            </a:r>
            <a:r>
              <a:rPr lang="en-US" sz="1400" b="1" dirty="0"/>
              <a:t>(x='</a:t>
            </a:r>
            <a:r>
              <a:rPr lang="en-US" sz="1400" b="1" dirty="0" err="1"/>
              <a:t>Arrival_Time_hour',y</a:t>
            </a:r>
            <a:r>
              <a:rPr lang="en-US" sz="1400" b="1" dirty="0"/>
              <a:t>='Price',</a:t>
            </a:r>
            <a:r>
              <a:rPr lang="en-US" sz="1400" b="1" dirty="0" err="1"/>
              <a:t>gridsize</a:t>
            </a:r>
            <a:r>
              <a:rPr lang="en-US" sz="1400" b="1" dirty="0"/>
              <a:t>=15)</a:t>
            </a:r>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 name="Picture 3">
            <a:extLst>
              <a:ext uri="{FF2B5EF4-FFF2-40B4-BE49-F238E27FC236}">
                <a16:creationId xmlns:a16="http://schemas.microsoft.com/office/drawing/2014/main" id="{2EF0E77C-8D62-9B79-3059-0C2AF4D6767A}"/>
              </a:ext>
            </a:extLst>
          </p:cNvPr>
          <p:cNvPicPr>
            <a:picLocks noChangeAspect="1"/>
          </p:cNvPicPr>
          <p:nvPr/>
        </p:nvPicPr>
        <p:blipFill>
          <a:blip r:embed="rId3"/>
          <a:stretch>
            <a:fillRect/>
          </a:stretch>
        </p:blipFill>
        <p:spPr>
          <a:xfrm>
            <a:off x="899592" y="1717712"/>
            <a:ext cx="6515148" cy="3067072"/>
          </a:xfrm>
          <a:prstGeom prst="rect">
            <a:avLst/>
          </a:prstGeom>
        </p:spPr>
      </p:pic>
    </p:spTree>
    <p:extLst>
      <p:ext uri="{BB962C8B-B14F-4D97-AF65-F5344CB8AC3E}">
        <p14:creationId xmlns:p14="http://schemas.microsoft.com/office/powerpoint/2010/main" val="1413636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600" b="1" dirty="0"/>
              <a:t>Assigning the X and Y value:</a:t>
            </a:r>
          </a:p>
          <a:p>
            <a:pPr marL="76200" indent="0">
              <a:lnSpc>
                <a:spcPct val="100000"/>
              </a:lnSpc>
              <a:buNone/>
            </a:pPr>
            <a:endParaRPr lang="en-US" sz="1400" dirty="0"/>
          </a:p>
          <a:p>
            <a:pPr marL="76200" indent="0">
              <a:lnSpc>
                <a:spcPct val="100000"/>
              </a:lnSpc>
              <a:buNone/>
            </a:pPr>
            <a:r>
              <a:rPr lang="en-US" sz="1400" dirty="0"/>
              <a:t>X=</a:t>
            </a:r>
            <a:r>
              <a:rPr lang="en-US" sz="1400" dirty="0" err="1"/>
              <a:t>data.drop</a:t>
            </a:r>
            <a:r>
              <a:rPr lang="en-US" sz="1400" dirty="0"/>
              <a:t>('</a:t>
            </a:r>
            <a:r>
              <a:rPr lang="en-US" sz="1400" dirty="0" err="1"/>
              <a:t>Price',axis</a:t>
            </a:r>
            <a:r>
              <a:rPr lang="en-US" sz="1400" dirty="0"/>
              <a:t>=1)</a:t>
            </a:r>
          </a:p>
          <a:p>
            <a:pPr marL="76200" indent="0">
              <a:lnSpc>
                <a:spcPct val="100000"/>
              </a:lnSpc>
              <a:buNone/>
            </a:pPr>
            <a:r>
              <a:rPr lang="en-US" sz="1400" dirty="0"/>
              <a:t>y=</a:t>
            </a:r>
            <a:r>
              <a:rPr lang="en-US" sz="1400" dirty="0" err="1"/>
              <a:t>df</a:t>
            </a:r>
            <a:r>
              <a:rPr lang="en-US" sz="1400" dirty="0"/>
              <a:t>['Price’]</a:t>
            </a:r>
          </a:p>
          <a:p>
            <a:pPr marL="76200" indent="0">
              <a:lnSpc>
                <a:spcPct val="100000"/>
              </a:lnSpc>
              <a:buNone/>
            </a:pPr>
            <a:endParaRPr lang="en-US" sz="1400" dirty="0"/>
          </a:p>
          <a:p>
            <a:pPr marL="76200" indent="0">
              <a:lnSpc>
                <a:spcPct val="100000"/>
              </a:lnSpc>
              <a:buNone/>
            </a:pPr>
            <a:endParaRPr lang="en-US" sz="1400" dirty="0"/>
          </a:p>
          <a:p>
            <a:pPr marL="76200" indent="0">
              <a:lnSpc>
                <a:spcPct val="100000"/>
              </a:lnSpc>
              <a:buNone/>
            </a:pPr>
            <a:r>
              <a:rPr lang="en-US" sz="1400" b="1" dirty="0"/>
              <a:t>Feature Selection:</a:t>
            </a:r>
          </a:p>
          <a:p>
            <a:pPr marL="76200" indent="0">
              <a:lnSpc>
                <a:spcPct val="100000"/>
              </a:lnSpc>
              <a:buNone/>
            </a:pPr>
            <a:r>
              <a:rPr lang="en-US" sz="1400" dirty="0"/>
              <a:t>from </a:t>
            </a:r>
            <a:r>
              <a:rPr lang="en-US" sz="1400" dirty="0" err="1"/>
              <a:t>sklearn.feature_selection</a:t>
            </a:r>
            <a:r>
              <a:rPr lang="en-US" sz="1400" dirty="0"/>
              <a:t> import </a:t>
            </a:r>
            <a:r>
              <a:rPr lang="en-US" sz="1400" dirty="0" err="1"/>
              <a:t>mutual_info_classif</a:t>
            </a:r>
            <a:endParaRPr lang="en-US" sz="1400" dirty="0"/>
          </a:p>
          <a:p>
            <a:pPr marL="76200" indent="0">
              <a:lnSpc>
                <a:spcPct val="100000"/>
              </a:lnSpc>
              <a:buNone/>
            </a:pPr>
            <a:r>
              <a:rPr lang="en-US" sz="1400" dirty="0" err="1"/>
              <a:t>mutual_info_classif</a:t>
            </a:r>
            <a:r>
              <a:rPr lang="en-US" sz="1400" dirty="0"/>
              <a:t>(</a:t>
            </a:r>
            <a:r>
              <a:rPr lang="en-US" sz="1400" dirty="0" err="1"/>
              <a:t>X,y</a:t>
            </a:r>
            <a:r>
              <a:rPr lang="en-US" sz="1400" dirty="0"/>
              <a:t>)</a:t>
            </a:r>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C7A84378-44F6-DFA0-810C-53C2694DE5E0}"/>
              </a:ext>
            </a:extLst>
          </p:cNvPr>
          <p:cNvPicPr>
            <a:picLocks noChangeAspect="1"/>
          </p:cNvPicPr>
          <p:nvPr/>
        </p:nvPicPr>
        <p:blipFill>
          <a:blip r:embed="rId3"/>
          <a:stretch>
            <a:fillRect/>
          </a:stretch>
        </p:blipFill>
        <p:spPr>
          <a:xfrm>
            <a:off x="3347864" y="1949384"/>
            <a:ext cx="3676677" cy="514354"/>
          </a:xfrm>
          <a:prstGeom prst="rect">
            <a:avLst/>
          </a:prstGeom>
        </p:spPr>
      </p:pic>
      <p:pic>
        <p:nvPicPr>
          <p:cNvPr id="5" name="Picture 4">
            <a:extLst>
              <a:ext uri="{FF2B5EF4-FFF2-40B4-BE49-F238E27FC236}">
                <a16:creationId xmlns:a16="http://schemas.microsoft.com/office/drawing/2014/main" id="{0FC49EDB-19E2-FB21-1097-9961EA2F376C}"/>
              </a:ext>
            </a:extLst>
          </p:cNvPr>
          <p:cNvPicPr>
            <a:picLocks noChangeAspect="1"/>
          </p:cNvPicPr>
          <p:nvPr/>
        </p:nvPicPr>
        <p:blipFill>
          <a:blip r:embed="rId4"/>
          <a:stretch>
            <a:fillRect/>
          </a:stretch>
        </p:blipFill>
        <p:spPr>
          <a:xfrm>
            <a:off x="2987825" y="3233139"/>
            <a:ext cx="5616624" cy="1581162"/>
          </a:xfrm>
          <a:prstGeom prst="rect">
            <a:avLst/>
          </a:prstGeom>
        </p:spPr>
      </p:pic>
    </p:spTree>
    <p:extLst>
      <p:ext uri="{BB962C8B-B14F-4D97-AF65-F5344CB8AC3E}">
        <p14:creationId xmlns:p14="http://schemas.microsoft.com/office/powerpoint/2010/main" val="3578253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r>
              <a:rPr lang="en-US" sz="1400" dirty="0"/>
              <a:t>imp = </a:t>
            </a:r>
            <a:r>
              <a:rPr lang="en-US" sz="1400" dirty="0" err="1"/>
              <a:t>pd.DataFrame</a:t>
            </a:r>
            <a:r>
              <a:rPr lang="en-US" sz="1400" dirty="0"/>
              <a:t>(</a:t>
            </a:r>
            <a:r>
              <a:rPr lang="en-US" sz="1400" dirty="0" err="1"/>
              <a:t>mutual_info_classif</a:t>
            </a:r>
            <a:r>
              <a:rPr lang="en-US" sz="1400" dirty="0"/>
              <a:t>(</a:t>
            </a:r>
            <a:r>
              <a:rPr lang="en-US" sz="1400" dirty="0" err="1"/>
              <a:t>X,y</a:t>
            </a:r>
            <a:r>
              <a:rPr lang="en-US" sz="1400" dirty="0"/>
              <a:t>),index=</a:t>
            </a:r>
            <a:r>
              <a:rPr lang="en-US" sz="1400" dirty="0" err="1"/>
              <a:t>X.columns</a:t>
            </a:r>
            <a:r>
              <a:rPr lang="en-US" sz="1400" dirty="0"/>
              <a:t>)</a:t>
            </a:r>
          </a:p>
          <a:p>
            <a:pPr marL="76200" indent="0">
              <a:lnSpc>
                <a:spcPct val="100000"/>
              </a:lnSpc>
              <a:buNone/>
            </a:pPr>
            <a:r>
              <a:rPr lang="en-US" sz="1400" dirty="0"/>
              <a:t>Imp</a:t>
            </a:r>
          </a:p>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pic>
        <p:nvPicPr>
          <p:cNvPr id="4" name="Picture 3">
            <a:extLst>
              <a:ext uri="{FF2B5EF4-FFF2-40B4-BE49-F238E27FC236}">
                <a16:creationId xmlns:a16="http://schemas.microsoft.com/office/drawing/2014/main" id="{B623BA64-929A-49F8-E7A1-0C20FE8DB95C}"/>
              </a:ext>
            </a:extLst>
          </p:cNvPr>
          <p:cNvPicPr>
            <a:picLocks noChangeAspect="1"/>
          </p:cNvPicPr>
          <p:nvPr/>
        </p:nvPicPr>
        <p:blipFill>
          <a:blip r:embed="rId3"/>
          <a:stretch>
            <a:fillRect/>
          </a:stretch>
        </p:blipFill>
        <p:spPr>
          <a:xfrm>
            <a:off x="1907704" y="1419622"/>
            <a:ext cx="6048672" cy="3168352"/>
          </a:xfrm>
          <a:prstGeom prst="rect">
            <a:avLst/>
          </a:prstGeom>
        </p:spPr>
      </p:pic>
    </p:spTree>
    <p:extLst>
      <p:ext uri="{BB962C8B-B14F-4D97-AF65-F5344CB8AC3E}">
        <p14:creationId xmlns:p14="http://schemas.microsoft.com/office/powerpoint/2010/main" val="236916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4" name="Google Shape;94;p16"/>
          <p:cNvSpPr txBox="1">
            <a:spLocks noGrp="1"/>
          </p:cNvSpPr>
          <p:nvPr>
            <p:ph type="body" idx="1"/>
          </p:nvPr>
        </p:nvSpPr>
        <p:spPr>
          <a:xfrm>
            <a:off x="611560" y="771550"/>
            <a:ext cx="7909800" cy="3384376"/>
          </a:xfrm>
          <a:prstGeom prst="rect">
            <a:avLst/>
          </a:prstGeom>
        </p:spPr>
        <p:txBody>
          <a:bodyPr spcFirstLastPara="1" wrap="square" lIns="91425" tIns="91425" rIns="91425" bIns="91425" numCol="1" anchor="t" anchorCtr="0">
            <a:noAutofit/>
          </a:bodyPr>
          <a:lstStyle/>
          <a:p>
            <a:pPr marL="76200" indent="0">
              <a:lnSpc>
                <a:spcPct val="100000"/>
              </a:lnSpc>
              <a:buNone/>
            </a:pPr>
            <a:endParaRPr lang="en-US" sz="1400" dirty="0"/>
          </a:p>
          <a:p>
            <a:pPr marL="76200" indent="0">
              <a:lnSpc>
                <a:spcPct val="100000"/>
              </a:lnSpc>
              <a:buNone/>
            </a:pPr>
            <a:endParaRPr lang="en-US" sz="14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
        <p:nvSpPr>
          <p:cNvPr id="6" name="TextBox 5">
            <a:extLst>
              <a:ext uri="{FF2B5EF4-FFF2-40B4-BE49-F238E27FC236}">
                <a16:creationId xmlns:a16="http://schemas.microsoft.com/office/drawing/2014/main" id="{221A5247-87CF-53A8-5125-B705C5263E88}"/>
              </a:ext>
            </a:extLst>
          </p:cNvPr>
          <p:cNvSpPr txBox="1"/>
          <p:nvPr/>
        </p:nvSpPr>
        <p:spPr>
          <a:xfrm>
            <a:off x="251520" y="771550"/>
            <a:ext cx="8352928" cy="584775"/>
          </a:xfrm>
          <a:prstGeom prst="rect">
            <a:avLst/>
          </a:prstGeom>
          <a:noFill/>
        </p:spPr>
        <p:txBody>
          <a:bodyPr wrap="square" rtlCol="0">
            <a:spAutoFit/>
          </a:bodyPr>
          <a:lstStyle/>
          <a:p>
            <a:r>
              <a:rPr lang="en-IN" sz="1600" dirty="0" err="1">
                <a:latin typeface="PT Serif" panose="020A0603040505020204" pitchFamily="18" charset="0"/>
              </a:rPr>
              <a:t>imp.columns</a:t>
            </a:r>
            <a:r>
              <a:rPr lang="en-IN" sz="1600" dirty="0">
                <a:latin typeface="PT Serif" panose="020A0603040505020204" pitchFamily="18" charset="0"/>
              </a:rPr>
              <a:t>=['importance']</a:t>
            </a:r>
          </a:p>
          <a:p>
            <a:r>
              <a:rPr lang="en-IN" sz="1600" dirty="0" err="1">
                <a:latin typeface="PT Serif" panose="020A0603040505020204" pitchFamily="18" charset="0"/>
              </a:rPr>
              <a:t>imp.sort_values</a:t>
            </a:r>
            <a:r>
              <a:rPr lang="en-IN" sz="1600" dirty="0">
                <a:latin typeface="PT Serif" panose="020A0603040505020204" pitchFamily="18" charset="0"/>
              </a:rPr>
              <a:t>(by='</a:t>
            </a:r>
            <a:r>
              <a:rPr lang="en-IN" sz="1600" dirty="0" err="1">
                <a:latin typeface="PT Serif" panose="020A0603040505020204" pitchFamily="18" charset="0"/>
              </a:rPr>
              <a:t>importance',ascending</a:t>
            </a:r>
            <a:r>
              <a:rPr lang="en-IN" sz="1600" dirty="0">
                <a:latin typeface="PT Serif" panose="020A0603040505020204" pitchFamily="18" charset="0"/>
              </a:rPr>
              <a:t>=False)</a:t>
            </a:r>
          </a:p>
        </p:txBody>
      </p:sp>
      <p:pic>
        <p:nvPicPr>
          <p:cNvPr id="8" name="Picture 7">
            <a:extLst>
              <a:ext uri="{FF2B5EF4-FFF2-40B4-BE49-F238E27FC236}">
                <a16:creationId xmlns:a16="http://schemas.microsoft.com/office/drawing/2014/main" id="{DFA48E84-5F8E-A107-EA75-3F0486573DD0}"/>
              </a:ext>
            </a:extLst>
          </p:cNvPr>
          <p:cNvPicPr>
            <a:picLocks noChangeAspect="1"/>
          </p:cNvPicPr>
          <p:nvPr/>
        </p:nvPicPr>
        <p:blipFill>
          <a:blip r:embed="rId3"/>
          <a:stretch>
            <a:fillRect/>
          </a:stretch>
        </p:blipFill>
        <p:spPr>
          <a:xfrm>
            <a:off x="1763689" y="1491630"/>
            <a:ext cx="5616624" cy="3322671"/>
          </a:xfrm>
          <a:prstGeom prst="rect">
            <a:avLst/>
          </a:prstGeom>
        </p:spPr>
      </p:pic>
    </p:spTree>
    <p:extLst>
      <p:ext uri="{BB962C8B-B14F-4D97-AF65-F5344CB8AC3E}">
        <p14:creationId xmlns:p14="http://schemas.microsoft.com/office/powerpoint/2010/main" val="18674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323528" y="771550"/>
            <a:ext cx="8064896" cy="1077218"/>
          </a:xfrm>
          <a:prstGeom prst="rect">
            <a:avLst/>
          </a:prstGeom>
          <a:noFill/>
        </p:spPr>
        <p:txBody>
          <a:bodyPr wrap="square" rtlCol="0">
            <a:spAutoFit/>
          </a:bodyPr>
          <a:lstStyle/>
          <a:p>
            <a:r>
              <a:rPr lang="en-US" sz="1800" b="1" dirty="0">
                <a:latin typeface="PT Serif" panose="020A0603040505020204" pitchFamily="18" charset="0"/>
              </a:rPr>
              <a:t>Splitting the Dataset:</a:t>
            </a:r>
          </a:p>
          <a:p>
            <a:endParaRPr lang="en-US" sz="1800" b="1" dirty="0">
              <a:latin typeface="PT Serif" panose="020A0603040505020204" pitchFamily="18" charset="0"/>
            </a:endParaRPr>
          </a:p>
          <a:p>
            <a:r>
              <a:rPr lang="en-IN" dirty="0">
                <a:latin typeface="PT Serif" panose="020A0603040505020204" pitchFamily="18" charset="0"/>
              </a:rPr>
              <a:t>from </a:t>
            </a:r>
            <a:r>
              <a:rPr lang="en-IN" dirty="0" err="1">
                <a:latin typeface="PT Serif" panose="020A0603040505020204" pitchFamily="18" charset="0"/>
              </a:rPr>
              <a:t>sklearn.model_selection</a:t>
            </a:r>
            <a:r>
              <a:rPr lang="en-IN" dirty="0">
                <a:latin typeface="PT Serif" panose="020A0603040505020204" pitchFamily="18" charset="0"/>
              </a:rPr>
              <a:t> import </a:t>
            </a:r>
            <a:r>
              <a:rPr lang="en-IN" dirty="0" err="1">
                <a:latin typeface="PT Serif" panose="020A0603040505020204" pitchFamily="18" charset="0"/>
              </a:rPr>
              <a:t>train_test_split</a:t>
            </a:r>
            <a:endParaRPr lang="en-IN" dirty="0">
              <a:latin typeface="PT Serif" panose="020A0603040505020204" pitchFamily="18" charset="0"/>
            </a:endParaRPr>
          </a:p>
          <a:p>
            <a:r>
              <a:rPr lang="en-IN" dirty="0" err="1">
                <a:latin typeface="PT Serif" panose="020A0603040505020204" pitchFamily="18" charset="0"/>
              </a:rPr>
              <a:t>X_train,X_test,y_train,y_test</a:t>
            </a:r>
            <a:r>
              <a:rPr lang="en-IN" dirty="0">
                <a:latin typeface="PT Serif" panose="020A0603040505020204" pitchFamily="18" charset="0"/>
              </a:rPr>
              <a:t> = </a:t>
            </a:r>
            <a:r>
              <a:rPr lang="en-IN" dirty="0" err="1">
                <a:latin typeface="PT Serif" panose="020A0603040505020204" pitchFamily="18" charset="0"/>
              </a:rPr>
              <a:t>train_test_split</a:t>
            </a:r>
            <a:r>
              <a:rPr lang="en-IN" dirty="0">
                <a:latin typeface="PT Serif" panose="020A0603040505020204" pitchFamily="18" charset="0"/>
              </a:rPr>
              <a:t>(</a:t>
            </a:r>
            <a:r>
              <a:rPr lang="en-IN" dirty="0" err="1">
                <a:latin typeface="PT Serif" panose="020A0603040505020204" pitchFamily="18" charset="0"/>
              </a:rPr>
              <a:t>X,y,test_size</a:t>
            </a:r>
            <a:r>
              <a:rPr lang="en-IN" dirty="0">
                <a:latin typeface="PT Serif" panose="020A0603040505020204" pitchFamily="18" charset="0"/>
              </a:rPr>
              <a:t>=0.20,random_state=123)</a:t>
            </a:r>
          </a:p>
        </p:txBody>
      </p:sp>
      <p:pic>
        <p:nvPicPr>
          <p:cNvPr id="6" name="Picture 5">
            <a:extLst>
              <a:ext uri="{FF2B5EF4-FFF2-40B4-BE49-F238E27FC236}">
                <a16:creationId xmlns:a16="http://schemas.microsoft.com/office/drawing/2014/main" id="{8695DF1B-B160-0063-220E-D8B088B8DC9D}"/>
              </a:ext>
            </a:extLst>
          </p:cNvPr>
          <p:cNvPicPr>
            <a:picLocks noChangeAspect="1"/>
          </p:cNvPicPr>
          <p:nvPr/>
        </p:nvPicPr>
        <p:blipFill>
          <a:blip r:embed="rId3"/>
          <a:stretch>
            <a:fillRect/>
          </a:stretch>
        </p:blipFill>
        <p:spPr>
          <a:xfrm>
            <a:off x="793600" y="2328860"/>
            <a:ext cx="7124752" cy="485779"/>
          </a:xfrm>
          <a:prstGeom prst="rect">
            <a:avLst/>
          </a:prstGeom>
        </p:spPr>
      </p:pic>
    </p:spTree>
    <p:extLst>
      <p:ext uri="{BB962C8B-B14F-4D97-AF65-F5344CB8AC3E}">
        <p14:creationId xmlns:p14="http://schemas.microsoft.com/office/powerpoint/2010/main" val="222931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
        <p:nvSpPr>
          <p:cNvPr id="7" name="TextBox 6">
            <a:extLst>
              <a:ext uri="{FF2B5EF4-FFF2-40B4-BE49-F238E27FC236}">
                <a16:creationId xmlns:a16="http://schemas.microsoft.com/office/drawing/2014/main" id="{6E0ADD8C-41CA-E254-C300-D0C16D529AED}"/>
              </a:ext>
            </a:extLst>
          </p:cNvPr>
          <p:cNvSpPr txBox="1"/>
          <p:nvPr/>
        </p:nvSpPr>
        <p:spPr>
          <a:xfrm>
            <a:off x="179512" y="915566"/>
            <a:ext cx="8280920" cy="3816429"/>
          </a:xfrm>
          <a:prstGeom prst="rect">
            <a:avLst/>
          </a:prstGeom>
          <a:noFill/>
        </p:spPr>
        <p:txBody>
          <a:bodyPr wrap="square" rtlCol="0">
            <a:spAutoFit/>
          </a:bodyPr>
          <a:lstStyle/>
          <a:p>
            <a:r>
              <a:rPr lang="en-US" sz="1800" b="1" dirty="0">
                <a:latin typeface="PT Serif" panose="020A0603040505020204" pitchFamily="18" charset="0"/>
              </a:rPr>
              <a:t>Importing the R-square, Mean absolute and Mean Squared Error:</a:t>
            </a:r>
          </a:p>
          <a:p>
            <a:r>
              <a:rPr lang="en-US" dirty="0"/>
              <a:t> from </a:t>
            </a:r>
            <a:r>
              <a:rPr lang="en-US" dirty="0" err="1"/>
              <a:t>sklearn.metrics</a:t>
            </a:r>
            <a:r>
              <a:rPr lang="en-US" dirty="0"/>
              <a:t> import r2_score,mean_absolute_error,mean_squared_error</a:t>
            </a:r>
          </a:p>
          <a:p>
            <a:r>
              <a:rPr lang="en-US" dirty="0"/>
              <a:t>def predict(</a:t>
            </a:r>
            <a:r>
              <a:rPr lang="en-US" dirty="0" err="1"/>
              <a:t>ml_model</a:t>
            </a:r>
            <a:r>
              <a:rPr lang="en-US" dirty="0"/>
              <a:t>):</a:t>
            </a:r>
          </a:p>
          <a:p>
            <a:r>
              <a:rPr lang="en-US" dirty="0"/>
              <a:t>    print('Model is: {}'.format(</a:t>
            </a:r>
            <a:r>
              <a:rPr lang="en-US" dirty="0" err="1"/>
              <a:t>ml_model</a:t>
            </a:r>
            <a:r>
              <a:rPr lang="en-US" dirty="0"/>
              <a:t>))</a:t>
            </a:r>
          </a:p>
          <a:p>
            <a:r>
              <a:rPr lang="en-US" dirty="0"/>
              <a:t>    model= </a:t>
            </a:r>
            <a:r>
              <a:rPr lang="en-US" dirty="0" err="1"/>
              <a:t>ml_model.fit</a:t>
            </a:r>
            <a:r>
              <a:rPr lang="en-US" dirty="0"/>
              <a:t>(</a:t>
            </a:r>
            <a:r>
              <a:rPr lang="en-US" dirty="0" err="1"/>
              <a:t>X_train,y_train</a:t>
            </a:r>
            <a:r>
              <a:rPr lang="en-US" dirty="0"/>
              <a:t>)</a:t>
            </a:r>
          </a:p>
          <a:p>
            <a:r>
              <a:rPr lang="en-US" dirty="0"/>
              <a:t>    print("Training score: {}".format(</a:t>
            </a:r>
            <a:r>
              <a:rPr lang="en-US" dirty="0" err="1"/>
              <a:t>model.score</a:t>
            </a:r>
            <a:r>
              <a:rPr lang="en-US" dirty="0"/>
              <a:t>(</a:t>
            </a:r>
            <a:r>
              <a:rPr lang="en-US" dirty="0" err="1"/>
              <a:t>X_train,y_train</a:t>
            </a:r>
            <a:r>
              <a:rPr lang="en-US" dirty="0"/>
              <a:t>)))</a:t>
            </a:r>
          </a:p>
          <a:p>
            <a:r>
              <a:rPr lang="en-US" dirty="0"/>
              <a:t>    predictions = </a:t>
            </a:r>
            <a:r>
              <a:rPr lang="en-US" dirty="0" err="1"/>
              <a:t>model.predict</a:t>
            </a:r>
            <a:r>
              <a:rPr lang="en-US" dirty="0"/>
              <a:t>(</a:t>
            </a:r>
            <a:r>
              <a:rPr lang="en-US" dirty="0" err="1"/>
              <a:t>X_test</a:t>
            </a:r>
            <a:r>
              <a:rPr lang="en-US" dirty="0"/>
              <a:t>)</a:t>
            </a:r>
          </a:p>
          <a:p>
            <a:r>
              <a:rPr lang="en-US" dirty="0"/>
              <a:t>    print("Predictions are: {}".format(predictions))</a:t>
            </a:r>
          </a:p>
          <a:p>
            <a:r>
              <a:rPr lang="en-US" dirty="0"/>
              <a:t>    print('\n')</a:t>
            </a:r>
          </a:p>
          <a:p>
            <a:r>
              <a:rPr lang="en-US" dirty="0"/>
              <a:t>    r2score=r2_score(</a:t>
            </a:r>
            <a:r>
              <a:rPr lang="en-US" dirty="0" err="1"/>
              <a:t>y_test,predictions</a:t>
            </a:r>
            <a:r>
              <a:rPr lang="en-US" dirty="0"/>
              <a:t>) </a:t>
            </a:r>
          </a:p>
          <a:p>
            <a:r>
              <a:rPr lang="en-US" dirty="0"/>
              <a:t>    print("r2 score is: {}".format(r2score))</a:t>
            </a:r>
          </a:p>
          <a:p>
            <a:r>
              <a:rPr lang="en-US" dirty="0"/>
              <a:t>          </a:t>
            </a:r>
          </a:p>
          <a:p>
            <a:r>
              <a:rPr lang="en-US" dirty="0"/>
              <a:t>    print('MAE:{}'.format(</a:t>
            </a:r>
            <a:r>
              <a:rPr lang="en-US" dirty="0" err="1"/>
              <a:t>mean_absolute_error</a:t>
            </a:r>
            <a:r>
              <a:rPr lang="en-US" dirty="0"/>
              <a:t>(</a:t>
            </a:r>
            <a:r>
              <a:rPr lang="en-US" dirty="0" err="1"/>
              <a:t>y_test,predictions</a:t>
            </a:r>
            <a:r>
              <a:rPr lang="en-US" dirty="0"/>
              <a:t>)))</a:t>
            </a:r>
          </a:p>
          <a:p>
            <a:r>
              <a:rPr lang="en-US" dirty="0"/>
              <a:t>    print('MSE:{}'.format(</a:t>
            </a:r>
            <a:r>
              <a:rPr lang="en-US" dirty="0" err="1"/>
              <a:t>mean_squared_error</a:t>
            </a:r>
            <a:r>
              <a:rPr lang="en-US" dirty="0"/>
              <a:t>(</a:t>
            </a:r>
            <a:r>
              <a:rPr lang="en-US" dirty="0" err="1"/>
              <a:t>y_test,predictions</a:t>
            </a:r>
            <a:r>
              <a:rPr lang="en-US" dirty="0"/>
              <a:t>)))</a:t>
            </a:r>
          </a:p>
          <a:p>
            <a:r>
              <a:rPr lang="en-US" dirty="0"/>
              <a:t>    print('RMSE:{}'.format(</a:t>
            </a:r>
            <a:r>
              <a:rPr lang="en-US" dirty="0" err="1"/>
              <a:t>np.sqrt</a:t>
            </a:r>
            <a:r>
              <a:rPr lang="en-US" dirty="0"/>
              <a:t>(</a:t>
            </a:r>
            <a:r>
              <a:rPr lang="en-US" dirty="0" err="1"/>
              <a:t>mean_squared_error</a:t>
            </a:r>
            <a:r>
              <a:rPr lang="en-US" dirty="0"/>
              <a:t>(</a:t>
            </a:r>
            <a:r>
              <a:rPr lang="en-US" dirty="0" err="1"/>
              <a:t>y_test,predictions</a:t>
            </a:r>
            <a:r>
              <a:rPr lang="en-US" dirty="0"/>
              <a:t>))))</a:t>
            </a:r>
          </a:p>
          <a:p>
            <a:r>
              <a:rPr lang="en-US" dirty="0"/>
              <a:t>     </a:t>
            </a:r>
          </a:p>
          <a:p>
            <a:r>
              <a:rPr lang="en-US" dirty="0"/>
              <a:t>    </a:t>
            </a:r>
            <a:r>
              <a:rPr lang="en-US" dirty="0" err="1"/>
              <a:t>sns.distplot</a:t>
            </a:r>
            <a:r>
              <a:rPr lang="en-US" dirty="0"/>
              <a:t>(</a:t>
            </a:r>
            <a:r>
              <a:rPr lang="en-US" dirty="0" err="1"/>
              <a:t>y_test</a:t>
            </a:r>
            <a:r>
              <a:rPr lang="en-US" dirty="0"/>
              <a:t>-predictions) </a:t>
            </a:r>
            <a:endParaRPr lang="en-IN" dirty="0"/>
          </a:p>
        </p:txBody>
      </p:sp>
      <p:pic>
        <p:nvPicPr>
          <p:cNvPr id="4" name="Picture 3">
            <a:extLst>
              <a:ext uri="{FF2B5EF4-FFF2-40B4-BE49-F238E27FC236}">
                <a16:creationId xmlns:a16="http://schemas.microsoft.com/office/drawing/2014/main" id="{E8C6B2B3-F861-68AA-008C-2E2C64967D10}"/>
              </a:ext>
            </a:extLst>
          </p:cNvPr>
          <p:cNvPicPr>
            <a:picLocks noChangeAspect="1"/>
          </p:cNvPicPr>
          <p:nvPr/>
        </p:nvPicPr>
        <p:blipFill>
          <a:blip r:embed="rId3"/>
          <a:stretch>
            <a:fillRect/>
          </a:stretch>
        </p:blipFill>
        <p:spPr>
          <a:xfrm>
            <a:off x="5436096" y="1563638"/>
            <a:ext cx="3600400" cy="2374959"/>
          </a:xfrm>
          <a:prstGeom prst="rect">
            <a:avLst/>
          </a:prstGeom>
        </p:spPr>
      </p:pic>
    </p:spTree>
    <p:extLst>
      <p:ext uri="{BB962C8B-B14F-4D97-AF65-F5344CB8AC3E}">
        <p14:creationId xmlns:p14="http://schemas.microsoft.com/office/powerpoint/2010/main" val="114151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467544" y="816686"/>
            <a:ext cx="8064896" cy="400110"/>
          </a:xfrm>
          <a:prstGeom prst="rect">
            <a:avLst/>
          </a:prstGeom>
          <a:noFill/>
        </p:spPr>
        <p:txBody>
          <a:bodyPr wrap="square" rtlCol="0">
            <a:spAutoFit/>
          </a:bodyPr>
          <a:lstStyle/>
          <a:p>
            <a:r>
              <a:rPr lang="en-US" sz="2000" b="1" dirty="0">
                <a:latin typeface="PT Serif" panose="020A0603040505020204" pitchFamily="18" charset="0"/>
              </a:rPr>
              <a:t>Importing the Models:</a:t>
            </a:r>
            <a:endParaRPr lang="en-IN" sz="2000" b="1" dirty="0">
              <a:latin typeface="PT Serif" panose="020A0603040505020204" pitchFamily="18" charset="0"/>
            </a:endParaRPr>
          </a:p>
        </p:txBody>
      </p:sp>
      <p:sp>
        <p:nvSpPr>
          <p:cNvPr id="4" name="TextBox 3">
            <a:extLst>
              <a:ext uri="{FF2B5EF4-FFF2-40B4-BE49-F238E27FC236}">
                <a16:creationId xmlns:a16="http://schemas.microsoft.com/office/drawing/2014/main" id="{D639DDB1-E874-8CBD-5DB2-2919B8925573}"/>
              </a:ext>
            </a:extLst>
          </p:cNvPr>
          <p:cNvSpPr txBox="1"/>
          <p:nvPr/>
        </p:nvSpPr>
        <p:spPr>
          <a:xfrm>
            <a:off x="812996" y="1299994"/>
            <a:ext cx="6039828" cy="1169551"/>
          </a:xfrm>
          <a:prstGeom prst="rect">
            <a:avLst/>
          </a:prstGeom>
          <a:noFill/>
        </p:spPr>
        <p:txBody>
          <a:bodyPr wrap="square">
            <a:spAutoFit/>
          </a:bodyPr>
          <a:lstStyle/>
          <a:p>
            <a:r>
              <a:rPr lang="en-IN" dirty="0">
                <a:latin typeface="PT Serif" panose="020A0603040505020204" pitchFamily="18" charset="0"/>
              </a:rPr>
              <a:t>from </a:t>
            </a:r>
            <a:r>
              <a:rPr lang="en-IN" dirty="0" err="1">
                <a:latin typeface="PT Serif" panose="020A0603040505020204" pitchFamily="18" charset="0"/>
              </a:rPr>
              <a:t>sklearn.linear_model</a:t>
            </a:r>
            <a:r>
              <a:rPr lang="en-IN" dirty="0">
                <a:latin typeface="PT Serif" panose="020A0603040505020204" pitchFamily="18" charset="0"/>
              </a:rPr>
              <a:t> import </a:t>
            </a:r>
            <a:r>
              <a:rPr lang="en-IN" dirty="0" err="1">
                <a:latin typeface="PT Serif" panose="020A0603040505020204" pitchFamily="18" charset="0"/>
              </a:rPr>
              <a:t>LogisticRegression</a:t>
            </a:r>
            <a:endParaRPr lang="en-IN" dirty="0">
              <a:latin typeface="PT Serif" panose="020A0603040505020204" pitchFamily="18" charset="0"/>
            </a:endParaRPr>
          </a:p>
          <a:p>
            <a:r>
              <a:rPr lang="en-IN" dirty="0">
                <a:latin typeface="PT Serif" panose="020A0603040505020204" pitchFamily="18" charset="0"/>
              </a:rPr>
              <a:t>from </a:t>
            </a:r>
            <a:r>
              <a:rPr lang="en-IN" dirty="0" err="1">
                <a:latin typeface="PT Serif" panose="020A0603040505020204" pitchFamily="18" charset="0"/>
              </a:rPr>
              <a:t>sklearn.neighbors</a:t>
            </a:r>
            <a:r>
              <a:rPr lang="en-IN" dirty="0">
                <a:latin typeface="PT Serif" panose="020A0603040505020204" pitchFamily="18" charset="0"/>
              </a:rPr>
              <a:t> import </a:t>
            </a:r>
            <a:r>
              <a:rPr lang="en-IN" dirty="0" err="1">
                <a:latin typeface="PT Serif" panose="020A0603040505020204" pitchFamily="18" charset="0"/>
              </a:rPr>
              <a:t>KNeighborsRegressor</a:t>
            </a:r>
            <a:endParaRPr lang="en-IN" dirty="0">
              <a:latin typeface="PT Serif" panose="020A0603040505020204" pitchFamily="18" charset="0"/>
            </a:endParaRPr>
          </a:p>
          <a:p>
            <a:r>
              <a:rPr lang="en-IN" dirty="0">
                <a:latin typeface="PT Serif" panose="020A0603040505020204" pitchFamily="18" charset="0"/>
              </a:rPr>
              <a:t>from </a:t>
            </a:r>
            <a:r>
              <a:rPr lang="en-IN" dirty="0" err="1">
                <a:latin typeface="PT Serif" panose="020A0603040505020204" pitchFamily="18" charset="0"/>
              </a:rPr>
              <a:t>sklearn.tree</a:t>
            </a:r>
            <a:r>
              <a:rPr lang="en-IN" dirty="0">
                <a:latin typeface="PT Serif" panose="020A0603040505020204" pitchFamily="18" charset="0"/>
              </a:rPr>
              <a:t> import </a:t>
            </a:r>
            <a:r>
              <a:rPr lang="en-IN" dirty="0" err="1">
                <a:latin typeface="PT Serif" panose="020A0603040505020204" pitchFamily="18" charset="0"/>
              </a:rPr>
              <a:t>DecisionTreeRegressor</a:t>
            </a:r>
            <a:endParaRPr lang="en-IN" dirty="0">
              <a:latin typeface="PT Serif" panose="020A0603040505020204" pitchFamily="18" charset="0"/>
            </a:endParaRPr>
          </a:p>
          <a:p>
            <a:r>
              <a:rPr lang="en-IN" dirty="0">
                <a:latin typeface="PT Serif" panose="020A0603040505020204" pitchFamily="18" charset="0"/>
              </a:rPr>
              <a:t>from </a:t>
            </a:r>
            <a:r>
              <a:rPr lang="en-IN" dirty="0" err="1">
                <a:latin typeface="PT Serif" panose="020A0603040505020204" pitchFamily="18" charset="0"/>
              </a:rPr>
              <a:t>sklearn.ensemble</a:t>
            </a:r>
            <a:r>
              <a:rPr lang="en-IN" dirty="0">
                <a:latin typeface="PT Serif" panose="020A0603040505020204" pitchFamily="18" charset="0"/>
              </a:rPr>
              <a:t> import </a:t>
            </a:r>
            <a:r>
              <a:rPr lang="en-IN" dirty="0" err="1">
                <a:latin typeface="PT Serif" panose="020A0603040505020204" pitchFamily="18" charset="0"/>
              </a:rPr>
              <a:t>GradientBoostingRegressor,RandomForestRegressor</a:t>
            </a:r>
            <a:endParaRPr lang="en-IN" dirty="0">
              <a:latin typeface="PT Serif" panose="020A0603040505020204" pitchFamily="18" charset="0"/>
            </a:endParaRPr>
          </a:p>
        </p:txBody>
      </p:sp>
      <p:pic>
        <p:nvPicPr>
          <p:cNvPr id="7" name="Picture 6">
            <a:extLst>
              <a:ext uri="{FF2B5EF4-FFF2-40B4-BE49-F238E27FC236}">
                <a16:creationId xmlns:a16="http://schemas.microsoft.com/office/drawing/2014/main" id="{21E58262-8877-53EF-8419-589A46E499E3}"/>
              </a:ext>
            </a:extLst>
          </p:cNvPr>
          <p:cNvPicPr>
            <a:picLocks noChangeAspect="1"/>
          </p:cNvPicPr>
          <p:nvPr/>
        </p:nvPicPr>
        <p:blipFill>
          <a:blip r:embed="rId3"/>
          <a:stretch>
            <a:fillRect/>
          </a:stretch>
        </p:blipFill>
        <p:spPr>
          <a:xfrm>
            <a:off x="827584" y="2715766"/>
            <a:ext cx="7056784" cy="1008112"/>
          </a:xfrm>
          <a:prstGeom prst="rect">
            <a:avLst/>
          </a:prstGeom>
        </p:spPr>
      </p:pic>
    </p:spTree>
    <p:extLst>
      <p:ext uri="{BB962C8B-B14F-4D97-AF65-F5344CB8AC3E}">
        <p14:creationId xmlns:p14="http://schemas.microsoft.com/office/powerpoint/2010/main" val="421949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611560" y="843558"/>
            <a:ext cx="8064896" cy="892552"/>
          </a:xfrm>
          <a:prstGeom prst="rect">
            <a:avLst/>
          </a:prstGeom>
          <a:noFill/>
        </p:spPr>
        <p:txBody>
          <a:bodyPr wrap="square" rtlCol="0">
            <a:spAutoFit/>
          </a:bodyPr>
          <a:lstStyle/>
          <a:p>
            <a:r>
              <a:rPr lang="en-US" sz="2000" b="1" dirty="0">
                <a:latin typeface="PT Serif" panose="020A0603040505020204" pitchFamily="18" charset="0"/>
              </a:rPr>
              <a:t>Implementing the Model:</a:t>
            </a:r>
          </a:p>
          <a:p>
            <a:r>
              <a:rPr lang="en-IN" sz="1800" b="1" dirty="0" err="1">
                <a:latin typeface="PT Serif" panose="020A0603040505020204" pitchFamily="18" charset="0"/>
              </a:rPr>
              <a:t>RandomForestRegressor</a:t>
            </a:r>
            <a:endParaRPr lang="en-IN" sz="1800" b="1" dirty="0">
              <a:latin typeface="PT Serif" panose="020A0603040505020204" pitchFamily="18" charset="0"/>
            </a:endParaRPr>
          </a:p>
          <a:p>
            <a:r>
              <a:rPr lang="en-IN" dirty="0">
                <a:latin typeface="PT Serif" panose="020A0603040505020204" pitchFamily="18" charset="0"/>
              </a:rPr>
              <a:t>predict(</a:t>
            </a:r>
            <a:r>
              <a:rPr lang="en-IN" dirty="0" err="1">
                <a:latin typeface="PT Serif" panose="020A0603040505020204" pitchFamily="18" charset="0"/>
              </a:rPr>
              <a:t>RandomForestRegressor</a:t>
            </a:r>
            <a:r>
              <a:rPr lang="en-IN" dirty="0">
                <a:latin typeface="PT Serif" panose="020A0603040505020204" pitchFamily="18" charset="0"/>
              </a:rPr>
              <a:t>())</a:t>
            </a:r>
          </a:p>
        </p:txBody>
      </p:sp>
      <p:pic>
        <p:nvPicPr>
          <p:cNvPr id="5" name="Picture 4">
            <a:extLst>
              <a:ext uri="{FF2B5EF4-FFF2-40B4-BE49-F238E27FC236}">
                <a16:creationId xmlns:a16="http://schemas.microsoft.com/office/drawing/2014/main" id="{55EC96CA-61B1-6FD0-8BC8-3EE7848F6119}"/>
              </a:ext>
            </a:extLst>
          </p:cNvPr>
          <p:cNvPicPr>
            <a:picLocks noChangeAspect="1"/>
          </p:cNvPicPr>
          <p:nvPr/>
        </p:nvPicPr>
        <p:blipFill>
          <a:blip r:embed="rId3"/>
          <a:stretch>
            <a:fillRect/>
          </a:stretch>
        </p:blipFill>
        <p:spPr>
          <a:xfrm>
            <a:off x="611560" y="1930821"/>
            <a:ext cx="6552728" cy="2953139"/>
          </a:xfrm>
          <a:prstGeom prst="rect">
            <a:avLst/>
          </a:prstGeom>
        </p:spPr>
      </p:pic>
      <p:sp>
        <p:nvSpPr>
          <p:cNvPr id="6" name="TextBox 5">
            <a:extLst>
              <a:ext uri="{FF2B5EF4-FFF2-40B4-BE49-F238E27FC236}">
                <a16:creationId xmlns:a16="http://schemas.microsoft.com/office/drawing/2014/main" id="{AC1B738E-6EB2-44E2-AEE5-9F689FC36AF5}"/>
              </a:ext>
            </a:extLst>
          </p:cNvPr>
          <p:cNvSpPr txBox="1"/>
          <p:nvPr/>
        </p:nvSpPr>
        <p:spPr>
          <a:xfrm>
            <a:off x="7308304" y="1923678"/>
            <a:ext cx="1728192" cy="738664"/>
          </a:xfrm>
          <a:prstGeom prst="rect">
            <a:avLst/>
          </a:prstGeom>
          <a:noFill/>
        </p:spPr>
        <p:txBody>
          <a:bodyPr wrap="square" rtlCol="0">
            <a:spAutoFit/>
          </a:bodyPr>
          <a:lstStyle/>
          <a:p>
            <a:r>
              <a:rPr lang="en-US" b="0" i="0" dirty="0">
                <a:effectLst/>
                <a:latin typeface="PT Serif" panose="020A0603040505020204" pitchFamily="18" charset="0"/>
              </a:rPr>
              <a:t>From the graph, we predicted 84% correctly.</a:t>
            </a:r>
            <a:endParaRPr lang="en-IN" dirty="0">
              <a:latin typeface="PT Serif" panose="020A0603040505020204" pitchFamily="18" charset="0"/>
            </a:endParaRPr>
          </a:p>
        </p:txBody>
      </p:sp>
    </p:spTree>
    <p:extLst>
      <p:ext uri="{BB962C8B-B14F-4D97-AF65-F5344CB8AC3E}">
        <p14:creationId xmlns:p14="http://schemas.microsoft.com/office/powerpoint/2010/main" val="161173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539552" y="843558"/>
            <a:ext cx="8064896" cy="1261884"/>
          </a:xfrm>
          <a:prstGeom prst="rect">
            <a:avLst/>
          </a:prstGeom>
          <a:noFill/>
        </p:spPr>
        <p:txBody>
          <a:bodyPr wrap="square" rtlCol="0">
            <a:spAutoFit/>
          </a:bodyPr>
          <a:lstStyle/>
          <a:p>
            <a:r>
              <a:rPr lang="en-US" sz="2000" b="1" dirty="0" err="1">
                <a:latin typeface="PT Serif" panose="020A0603040505020204" pitchFamily="18" charset="0"/>
              </a:rPr>
              <a:t>LogisticRegression</a:t>
            </a:r>
            <a:r>
              <a:rPr lang="en-US" sz="2000" b="1" dirty="0">
                <a:latin typeface="PT Serif" panose="020A0603040505020204" pitchFamily="18" charset="0"/>
              </a:rPr>
              <a:t>:</a:t>
            </a:r>
          </a:p>
          <a:p>
            <a:endParaRPr lang="en-US" sz="2000" b="1" dirty="0">
              <a:latin typeface="PT Serif" panose="020A0603040505020204" pitchFamily="18" charset="0"/>
            </a:endParaRPr>
          </a:p>
          <a:p>
            <a:r>
              <a:rPr lang="en-US" sz="1800" dirty="0">
                <a:latin typeface="PT Serif" panose="020A0603040505020204" pitchFamily="18" charset="0"/>
              </a:rPr>
              <a:t>predict(</a:t>
            </a:r>
            <a:r>
              <a:rPr lang="en-US" sz="1800" dirty="0" err="1">
                <a:latin typeface="PT Serif" panose="020A0603040505020204" pitchFamily="18" charset="0"/>
              </a:rPr>
              <a:t>LogisticRegression</a:t>
            </a:r>
            <a:r>
              <a:rPr lang="en-US" sz="1800" dirty="0">
                <a:latin typeface="PT Serif" panose="020A0603040505020204" pitchFamily="18" charset="0"/>
              </a:rPr>
              <a:t>())</a:t>
            </a:r>
          </a:p>
          <a:p>
            <a:endParaRPr lang="en-US" sz="1800" dirty="0">
              <a:latin typeface="PT Serif" panose="020A0603040505020204" pitchFamily="18" charset="0"/>
            </a:endParaRPr>
          </a:p>
        </p:txBody>
      </p:sp>
      <p:pic>
        <p:nvPicPr>
          <p:cNvPr id="4" name="Picture 3">
            <a:extLst>
              <a:ext uri="{FF2B5EF4-FFF2-40B4-BE49-F238E27FC236}">
                <a16:creationId xmlns:a16="http://schemas.microsoft.com/office/drawing/2014/main" id="{9D1FC210-173F-46FD-ED97-4F4F71CECF53}"/>
              </a:ext>
            </a:extLst>
          </p:cNvPr>
          <p:cNvPicPr>
            <a:picLocks noChangeAspect="1"/>
          </p:cNvPicPr>
          <p:nvPr/>
        </p:nvPicPr>
        <p:blipFill>
          <a:blip r:embed="rId3"/>
          <a:stretch>
            <a:fillRect/>
          </a:stretch>
        </p:blipFill>
        <p:spPr>
          <a:xfrm>
            <a:off x="683568" y="1948411"/>
            <a:ext cx="6238921" cy="2958471"/>
          </a:xfrm>
          <a:prstGeom prst="rect">
            <a:avLst/>
          </a:prstGeom>
        </p:spPr>
      </p:pic>
      <p:sp>
        <p:nvSpPr>
          <p:cNvPr id="6" name="TextBox 5">
            <a:extLst>
              <a:ext uri="{FF2B5EF4-FFF2-40B4-BE49-F238E27FC236}">
                <a16:creationId xmlns:a16="http://schemas.microsoft.com/office/drawing/2014/main" id="{1558B517-65CD-8B8B-4EA1-EFA26E7C067A}"/>
              </a:ext>
            </a:extLst>
          </p:cNvPr>
          <p:cNvSpPr txBox="1"/>
          <p:nvPr/>
        </p:nvSpPr>
        <p:spPr>
          <a:xfrm>
            <a:off x="7092280" y="1851670"/>
            <a:ext cx="1872208" cy="984155"/>
          </a:xfrm>
          <a:prstGeom prst="rect">
            <a:avLst/>
          </a:prstGeom>
          <a:noFill/>
        </p:spPr>
        <p:txBody>
          <a:bodyPr wrap="square" rtlCol="0">
            <a:spAutoFit/>
          </a:bodyPr>
          <a:lstStyle/>
          <a:p>
            <a:r>
              <a:rPr lang="en-US" b="0" i="0" dirty="0">
                <a:effectLst/>
                <a:latin typeface="PT Serif" panose="020A0603040505020204" pitchFamily="18" charset="0"/>
              </a:rPr>
              <a:t>From the graph, we predicted 15% correctly.</a:t>
            </a:r>
            <a:endParaRPr lang="en-IN" dirty="0">
              <a:latin typeface="PT Serif" panose="020A0603040505020204" pitchFamily="18" charset="0"/>
            </a:endParaRPr>
          </a:p>
          <a:p>
            <a:endParaRPr lang="en-IN" dirty="0"/>
          </a:p>
        </p:txBody>
      </p:sp>
    </p:spTree>
    <p:extLst>
      <p:ext uri="{BB962C8B-B14F-4D97-AF65-F5344CB8AC3E}">
        <p14:creationId xmlns:p14="http://schemas.microsoft.com/office/powerpoint/2010/main" val="3383121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539552" y="843558"/>
            <a:ext cx="8064896" cy="954107"/>
          </a:xfrm>
          <a:prstGeom prst="rect">
            <a:avLst/>
          </a:prstGeom>
          <a:noFill/>
        </p:spPr>
        <p:txBody>
          <a:bodyPr wrap="square" rtlCol="0">
            <a:spAutoFit/>
          </a:bodyPr>
          <a:lstStyle/>
          <a:p>
            <a:r>
              <a:rPr lang="en-US" sz="2000" b="1" dirty="0" err="1">
                <a:latin typeface="PT Serif" panose="020A0603040505020204" pitchFamily="18" charset="0"/>
              </a:rPr>
              <a:t>KNeighborsRegressor</a:t>
            </a:r>
            <a:r>
              <a:rPr lang="en-US" sz="2000" b="1" dirty="0">
                <a:latin typeface="PT Serif" panose="020A0603040505020204" pitchFamily="18" charset="0"/>
              </a:rPr>
              <a:t>:</a:t>
            </a:r>
          </a:p>
          <a:p>
            <a:endParaRPr lang="en-US" sz="1800" dirty="0">
              <a:latin typeface="PT Serif" panose="020A0603040505020204" pitchFamily="18" charset="0"/>
            </a:endParaRPr>
          </a:p>
          <a:p>
            <a:r>
              <a:rPr lang="en-US" sz="1800" dirty="0">
                <a:latin typeface="PT Serif" panose="020A0603040505020204" pitchFamily="18" charset="0"/>
              </a:rPr>
              <a:t>predict(</a:t>
            </a:r>
            <a:r>
              <a:rPr lang="en-US" sz="1800" dirty="0" err="1">
                <a:latin typeface="PT Serif" panose="020A0603040505020204" pitchFamily="18" charset="0"/>
              </a:rPr>
              <a:t>KNeighborsRegressor</a:t>
            </a:r>
            <a:r>
              <a:rPr lang="en-US" sz="1800" dirty="0">
                <a:latin typeface="PT Serif" panose="020A0603040505020204" pitchFamily="18" charset="0"/>
              </a:rPr>
              <a:t>())</a:t>
            </a:r>
          </a:p>
        </p:txBody>
      </p:sp>
      <p:pic>
        <p:nvPicPr>
          <p:cNvPr id="5" name="Picture 4">
            <a:extLst>
              <a:ext uri="{FF2B5EF4-FFF2-40B4-BE49-F238E27FC236}">
                <a16:creationId xmlns:a16="http://schemas.microsoft.com/office/drawing/2014/main" id="{2C2FD272-D71F-E3B0-93BE-BBC666361175}"/>
              </a:ext>
            </a:extLst>
          </p:cNvPr>
          <p:cNvPicPr>
            <a:picLocks noChangeAspect="1"/>
          </p:cNvPicPr>
          <p:nvPr/>
        </p:nvPicPr>
        <p:blipFill>
          <a:blip r:embed="rId3"/>
          <a:stretch>
            <a:fillRect/>
          </a:stretch>
        </p:blipFill>
        <p:spPr>
          <a:xfrm>
            <a:off x="611560" y="1785327"/>
            <a:ext cx="6638974" cy="2917146"/>
          </a:xfrm>
          <a:prstGeom prst="rect">
            <a:avLst/>
          </a:prstGeom>
        </p:spPr>
      </p:pic>
      <p:sp>
        <p:nvSpPr>
          <p:cNvPr id="6" name="TextBox 5">
            <a:extLst>
              <a:ext uri="{FF2B5EF4-FFF2-40B4-BE49-F238E27FC236}">
                <a16:creationId xmlns:a16="http://schemas.microsoft.com/office/drawing/2014/main" id="{2FF3D113-04B2-C532-8565-642003F2FC86}"/>
              </a:ext>
            </a:extLst>
          </p:cNvPr>
          <p:cNvSpPr txBox="1"/>
          <p:nvPr/>
        </p:nvSpPr>
        <p:spPr>
          <a:xfrm>
            <a:off x="7308304" y="1785327"/>
            <a:ext cx="1728192" cy="954107"/>
          </a:xfrm>
          <a:prstGeom prst="rect">
            <a:avLst/>
          </a:prstGeom>
          <a:noFill/>
        </p:spPr>
        <p:txBody>
          <a:bodyPr wrap="square" rtlCol="0">
            <a:spAutoFit/>
          </a:bodyPr>
          <a:lstStyle/>
          <a:p>
            <a:r>
              <a:rPr lang="en-US" b="0" i="0" dirty="0">
                <a:effectLst/>
                <a:latin typeface="PT Serif" panose="020A0603040505020204" pitchFamily="18" charset="0"/>
              </a:rPr>
              <a:t>From the graph, we predicted 55% correctly.</a:t>
            </a:r>
            <a:endParaRPr lang="en-IN" dirty="0">
              <a:latin typeface="PT Serif" panose="020A0603040505020204" pitchFamily="18" charset="0"/>
            </a:endParaRPr>
          </a:p>
          <a:p>
            <a:endParaRPr lang="en-IN" dirty="0"/>
          </a:p>
        </p:txBody>
      </p:sp>
    </p:spTree>
    <p:extLst>
      <p:ext uri="{BB962C8B-B14F-4D97-AF65-F5344CB8AC3E}">
        <p14:creationId xmlns:p14="http://schemas.microsoft.com/office/powerpoint/2010/main" val="2550005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467544" y="843558"/>
            <a:ext cx="8064896" cy="954107"/>
          </a:xfrm>
          <a:prstGeom prst="rect">
            <a:avLst/>
          </a:prstGeom>
          <a:noFill/>
        </p:spPr>
        <p:txBody>
          <a:bodyPr wrap="square" rtlCol="0">
            <a:spAutoFit/>
          </a:bodyPr>
          <a:lstStyle/>
          <a:p>
            <a:r>
              <a:rPr lang="en-US" sz="2000" b="1" dirty="0" err="1">
                <a:latin typeface="PT Serif" panose="020A0603040505020204" pitchFamily="18" charset="0"/>
              </a:rPr>
              <a:t>DecisionTreeRegressor</a:t>
            </a:r>
            <a:r>
              <a:rPr lang="en-US" sz="2000" b="1" dirty="0">
                <a:latin typeface="PT Serif" panose="020A0603040505020204" pitchFamily="18" charset="0"/>
              </a:rPr>
              <a:t>:</a:t>
            </a:r>
          </a:p>
          <a:p>
            <a:endParaRPr lang="en-US" sz="1800" dirty="0">
              <a:latin typeface="PT Serif" panose="020A0603040505020204" pitchFamily="18" charset="0"/>
            </a:endParaRPr>
          </a:p>
          <a:p>
            <a:r>
              <a:rPr lang="en-US" sz="1800" dirty="0">
                <a:latin typeface="PT Serif" panose="020A0603040505020204" pitchFamily="18" charset="0"/>
              </a:rPr>
              <a:t>predict(</a:t>
            </a:r>
            <a:r>
              <a:rPr lang="en-US" sz="1800" dirty="0" err="1">
                <a:latin typeface="PT Serif" panose="020A0603040505020204" pitchFamily="18" charset="0"/>
              </a:rPr>
              <a:t>DecisionTreeRegressor</a:t>
            </a:r>
            <a:r>
              <a:rPr lang="en-US" sz="1800" dirty="0">
                <a:latin typeface="PT Serif" panose="020A0603040505020204" pitchFamily="18" charset="0"/>
              </a:rPr>
              <a:t>())</a:t>
            </a:r>
          </a:p>
        </p:txBody>
      </p:sp>
      <p:pic>
        <p:nvPicPr>
          <p:cNvPr id="4" name="Picture 3">
            <a:extLst>
              <a:ext uri="{FF2B5EF4-FFF2-40B4-BE49-F238E27FC236}">
                <a16:creationId xmlns:a16="http://schemas.microsoft.com/office/drawing/2014/main" id="{02322D95-D10F-FA3D-625E-ADC3AE188480}"/>
              </a:ext>
            </a:extLst>
          </p:cNvPr>
          <p:cNvPicPr>
            <a:picLocks noChangeAspect="1"/>
          </p:cNvPicPr>
          <p:nvPr/>
        </p:nvPicPr>
        <p:blipFill>
          <a:blip r:embed="rId3"/>
          <a:stretch>
            <a:fillRect/>
          </a:stretch>
        </p:blipFill>
        <p:spPr>
          <a:xfrm>
            <a:off x="683568" y="1822929"/>
            <a:ext cx="5905873" cy="3045814"/>
          </a:xfrm>
          <a:prstGeom prst="rect">
            <a:avLst/>
          </a:prstGeom>
        </p:spPr>
      </p:pic>
      <p:sp>
        <p:nvSpPr>
          <p:cNvPr id="6" name="TextBox 5">
            <a:extLst>
              <a:ext uri="{FF2B5EF4-FFF2-40B4-BE49-F238E27FC236}">
                <a16:creationId xmlns:a16="http://schemas.microsoft.com/office/drawing/2014/main" id="{121528E4-E5B8-6924-F2D4-9AE0948A918F}"/>
              </a:ext>
            </a:extLst>
          </p:cNvPr>
          <p:cNvSpPr txBox="1"/>
          <p:nvPr/>
        </p:nvSpPr>
        <p:spPr>
          <a:xfrm>
            <a:off x="6732240" y="1822929"/>
            <a:ext cx="2232248" cy="738664"/>
          </a:xfrm>
          <a:prstGeom prst="rect">
            <a:avLst/>
          </a:prstGeom>
          <a:noFill/>
        </p:spPr>
        <p:txBody>
          <a:bodyPr wrap="square" rtlCol="0">
            <a:spAutoFit/>
          </a:bodyPr>
          <a:lstStyle/>
          <a:p>
            <a:r>
              <a:rPr lang="en-US" b="0" i="0" dirty="0">
                <a:effectLst/>
                <a:latin typeface="PT Serif" panose="020A0603040505020204" pitchFamily="18" charset="0"/>
              </a:rPr>
              <a:t>From the graph, we predicted 69% correctly.</a:t>
            </a:r>
            <a:endParaRPr lang="en-IN" dirty="0">
              <a:latin typeface="PT Serif" panose="020A0603040505020204" pitchFamily="18" charset="0"/>
            </a:endParaRPr>
          </a:p>
          <a:p>
            <a:endParaRPr lang="en-IN" dirty="0"/>
          </a:p>
        </p:txBody>
      </p:sp>
    </p:spTree>
    <p:extLst>
      <p:ext uri="{BB962C8B-B14F-4D97-AF65-F5344CB8AC3E}">
        <p14:creationId xmlns:p14="http://schemas.microsoft.com/office/powerpoint/2010/main" val="1590045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467544" y="843558"/>
            <a:ext cx="8064896" cy="954107"/>
          </a:xfrm>
          <a:prstGeom prst="rect">
            <a:avLst/>
          </a:prstGeom>
          <a:noFill/>
        </p:spPr>
        <p:txBody>
          <a:bodyPr wrap="square" rtlCol="0">
            <a:spAutoFit/>
          </a:bodyPr>
          <a:lstStyle/>
          <a:p>
            <a:r>
              <a:rPr lang="en-US" sz="2000" b="1" dirty="0" err="1">
                <a:latin typeface="PT Serif" panose="020A0603040505020204" pitchFamily="18" charset="0"/>
              </a:rPr>
              <a:t>GradientBoostingRegressor</a:t>
            </a:r>
            <a:r>
              <a:rPr lang="en-US" sz="2000" b="1" dirty="0">
                <a:latin typeface="PT Serif" panose="020A0603040505020204" pitchFamily="18" charset="0"/>
              </a:rPr>
              <a:t>:</a:t>
            </a:r>
          </a:p>
          <a:p>
            <a:endParaRPr lang="en-US" sz="1800" dirty="0">
              <a:latin typeface="PT Serif" panose="020A0603040505020204" pitchFamily="18" charset="0"/>
            </a:endParaRPr>
          </a:p>
          <a:p>
            <a:r>
              <a:rPr lang="en-US" sz="1800" dirty="0">
                <a:latin typeface="PT Serif" panose="020A0603040505020204" pitchFamily="18" charset="0"/>
              </a:rPr>
              <a:t>predict(</a:t>
            </a:r>
            <a:r>
              <a:rPr lang="en-US" sz="1800" dirty="0" err="1">
                <a:latin typeface="PT Serif" panose="020A0603040505020204" pitchFamily="18" charset="0"/>
              </a:rPr>
              <a:t>GradientBoostingRegressor</a:t>
            </a:r>
            <a:r>
              <a:rPr lang="en-US" sz="1800" dirty="0">
                <a:latin typeface="PT Serif" panose="020A0603040505020204" pitchFamily="18" charset="0"/>
              </a:rPr>
              <a:t>())</a:t>
            </a:r>
          </a:p>
        </p:txBody>
      </p:sp>
      <p:pic>
        <p:nvPicPr>
          <p:cNvPr id="5" name="Picture 4">
            <a:extLst>
              <a:ext uri="{FF2B5EF4-FFF2-40B4-BE49-F238E27FC236}">
                <a16:creationId xmlns:a16="http://schemas.microsoft.com/office/drawing/2014/main" id="{10F1A3A4-3599-3B26-971C-ABA99D348BB5}"/>
              </a:ext>
            </a:extLst>
          </p:cNvPr>
          <p:cNvPicPr>
            <a:picLocks noChangeAspect="1"/>
          </p:cNvPicPr>
          <p:nvPr/>
        </p:nvPicPr>
        <p:blipFill>
          <a:blip r:embed="rId3"/>
          <a:stretch>
            <a:fillRect/>
          </a:stretch>
        </p:blipFill>
        <p:spPr>
          <a:xfrm>
            <a:off x="683568" y="1876410"/>
            <a:ext cx="5904163" cy="2938851"/>
          </a:xfrm>
          <a:prstGeom prst="rect">
            <a:avLst/>
          </a:prstGeom>
        </p:spPr>
      </p:pic>
      <p:sp>
        <p:nvSpPr>
          <p:cNvPr id="6" name="TextBox 5">
            <a:extLst>
              <a:ext uri="{FF2B5EF4-FFF2-40B4-BE49-F238E27FC236}">
                <a16:creationId xmlns:a16="http://schemas.microsoft.com/office/drawing/2014/main" id="{7DABEF69-8D3F-87C7-F7AA-464785C5FB5F}"/>
              </a:ext>
            </a:extLst>
          </p:cNvPr>
          <p:cNvSpPr txBox="1"/>
          <p:nvPr/>
        </p:nvSpPr>
        <p:spPr>
          <a:xfrm>
            <a:off x="6660232" y="1876410"/>
            <a:ext cx="2232248" cy="738664"/>
          </a:xfrm>
          <a:prstGeom prst="rect">
            <a:avLst/>
          </a:prstGeom>
          <a:noFill/>
        </p:spPr>
        <p:txBody>
          <a:bodyPr wrap="square" rtlCol="0">
            <a:spAutoFit/>
          </a:bodyPr>
          <a:lstStyle/>
          <a:p>
            <a:r>
              <a:rPr lang="en-US" b="0" i="0" dirty="0">
                <a:effectLst/>
                <a:latin typeface="PT Serif" panose="020A0603040505020204" pitchFamily="18" charset="0"/>
              </a:rPr>
              <a:t>From the graph, we predicted 77% correctly.</a:t>
            </a:r>
            <a:endParaRPr lang="en-IN" dirty="0">
              <a:latin typeface="PT Serif" panose="020A0603040505020204" pitchFamily="18" charset="0"/>
            </a:endParaRPr>
          </a:p>
          <a:p>
            <a:endParaRPr lang="en-IN" dirty="0"/>
          </a:p>
        </p:txBody>
      </p:sp>
    </p:spTree>
    <p:extLst>
      <p:ext uri="{BB962C8B-B14F-4D97-AF65-F5344CB8AC3E}">
        <p14:creationId xmlns:p14="http://schemas.microsoft.com/office/powerpoint/2010/main" val="271216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195736" y="140914"/>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sp>
        <p:nvSpPr>
          <p:cNvPr id="2" name="TextBox 1">
            <a:extLst>
              <a:ext uri="{FF2B5EF4-FFF2-40B4-BE49-F238E27FC236}">
                <a16:creationId xmlns:a16="http://schemas.microsoft.com/office/drawing/2014/main" id="{C691D160-704E-FE8D-AC0A-D7A56AFC14DD}"/>
              </a:ext>
            </a:extLst>
          </p:cNvPr>
          <p:cNvSpPr txBox="1"/>
          <p:nvPr/>
        </p:nvSpPr>
        <p:spPr>
          <a:xfrm>
            <a:off x="484151" y="797373"/>
            <a:ext cx="8064896" cy="1231106"/>
          </a:xfrm>
          <a:prstGeom prst="rect">
            <a:avLst/>
          </a:prstGeom>
          <a:noFill/>
        </p:spPr>
        <p:txBody>
          <a:bodyPr wrap="square" rtlCol="0">
            <a:spAutoFit/>
          </a:bodyPr>
          <a:lstStyle/>
          <a:p>
            <a:r>
              <a:rPr lang="en-US" sz="2000" b="1" dirty="0">
                <a:latin typeface="PT Serif" panose="020A0603040505020204" pitchFamily="18" charset="0"/>
              </a:rPr>
              <a:t>Support Vector Regressor:</a:t>
            </a:r>
          </a:p>
          <a:p>
            <a:endParaRPr lang="en-US" sz="1800" dirty="0">
              <a:latin typeface="PT Serif" panose="020A0603040505020204" pitchFamily="18" charset="0"/>
            </a:endParaRPr>
          </a:p>
          <a:p>
            <a:r>
              <a:rPr lang="en-US" sz="1800" dirty="0">
                <a:latin typeface="PT Serif" panose="020A0603040505020204" pitchFamily="18" charset="0"/>
              </a:rPr>
              <a:t>from </a:t>
            </a:r>
            <a:r>
              <a:rPr lang="en-US" sz="1800" dirty="0" err="1">
                <a:latin typeface="PT Serif" panose="020A0603040505020204" pitchFamily="18" charset="0"/>
              </a:rPr>
              <a:t>sklearn.svm</a:t>
            </a:r>
            <a:r>
              <a:rPr lang="en-US" sz="1800" dirty="0">
                <a:latin typeface="PT Serif" panose="020A0603040505020204" pitchFamily="18" charset="0"/>
              </a:rPr>
              <a:t> import SVR</a:t>
            </a:r>
          </a:p>
          <a:p>
            <a:r>
              <a:rPr lang="en-US" sz="1800" dirty="0">
                <a:latin typeface="PT Serif" panose="020A0603040505020204" pitchFamily="18" charset="0"/>
              </a:rPr>
              <a:t>predict(SVR())</a:t>
            </a:r>
          </a:p>
        </p:txBody>
      </p:sp>
      <p:pic>
        <p:nvPicPr>
          <p:cNvPr id="5" name="Picture 4">
            <a:extLst>
              <a:ext uri="{FF2B5EF4-FFF2-40B4-BE49-F238E27FC236}">
                <a16:creationId xmlns:a16="http://schemas.microsoft.com/office/drawing/2014/main" id="{DEA48242-BD94-286D-77B1-86A79DB3F092}"/>
              </a:ext>
            </a:extLst>
          </p:cNvPr>
          <p:cNvPicPr>
            <a:picLocks noChangeAspect="1"/>
          </p:cNvPicPr>
          <p:nvPr/>
        </p:nvPicPr>
        <p:blipFill>
          <a:blip r:embed="rId3"/>
          <a:stretch>
            <a:fillRect/>
          </a:stretch>
        </p:blipFill>
        <p:spPr>
          <a:xfrm>
            <a:off x="504795" y="1995685"/>
            <a:ext cx="6515477" cy="3004957"/>
          </a:xfrm>
          <a:prstGeom prst="rect">
            <a:avLst/>
          </a:prstGeom>
        </p:spPr>
      </p:pic>
      <p:sp>
        <p:nvSpPr>
          <p:cNvPr id="7" name="TextBox 6">
            <a:extLst>
              <a:ext uri="{FF2B5EF4-FFF2-40B4-BE49-F238E27FC236}">
                <a16:creationId xmlns:a16="http://schemas.microsoft.com/office/drawing/2014/main" id="{3C9DF687-686B-BDE8-1CA9-C3E1E38802D7}"/>
              </a:ext>
            </a:extLst>
          </p:cNvPr>
          <p:cNvSpPr txBox="1"/>
          <p:nvPr/>
        </p:nvSpPr>
        <p:spPr>
          <a:xfrm>
            <a:off x="7236296" y="1923678"/>
            <a:ext cx="1800200" cy="954107"/>
          </a:xfrm>
          <a:prstGeom prst="rect">
            <a:avLst/>
          </a:prstGeom>
          <a:noFill/>
        </p:spPr>
        <p:txBody>
          <a:bodyPr wrap="square" rtlCol="0">
            <a:spAutoFit/>
          </a:bodyPr>
          <a:lstStyle/>
          <a:p>
            <a:r>
              <a:rPr lang="en-US" dirty="0">
                <a:latin typeface="PT Serif" panose="020A0603040505020204" pitchFamily="18" charset="0"/>
              </a:rPr>
              <a:t>This model is the </a:t>
            </a:r>
            <a:r>
              <a:rPr lang="en-US" b="1" dirty="0">
                <a:latin typeface="PT Serif" panose="020A0603040505020204" pitchFamily="18" charset="0"/>
              </a:rPr>
              <a:t>worst model </a:t>
            </a:r>
            <a:r>
              <a:rPr lang="en-US" dirty="0">
                <a:latin typeface="PT Serif" panose="020A0603040505020204" pitchFamily="18" charset="0"/>
              </a:rPr>
              <a:t>for the Airline Price Prediction.</a:t>
            </a:r>
            <a:endParaRPr lang="en-IN" dirty="0">
              <a:latin typeface="PT Serif" panose="020A0603040505020204" pitchFamily="18" charset="0"/>
            </a:endParaRPr>
          </a:p>
        </p:txBody>
      </p:sp>
    </p:spTree>
    <p:extLst>
      <p:ext uri="{BB962C8B-B14F-4D97-AF65-F5344CB8AC3E}">
        <p14:creationId xmlns:p14="http://schemas.microsoft.com/office/powerpoint/2010/main" val="3078810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F3C6-3DA0-DF4E-6B9B-058C4C4548E7}"/>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8D4E3BFB-9039-5122-29E4-FEDA26E5D67E}"/>
              </a:ext>
            </a:extLst>
          </p:cNvPr>
          <p:cNvSpPr>
            <a:spLocks noGrp="1"/>
          </p:cNvSpPr>
          <p:nvPr>
            <p:ph type="body" idx="1"/>
          </p:nvPr>
        </p:nvSpPr>
        <p:spPr/>
        <p:txBody>
          <a:bodyPr/>
          <a:lstStyle/>
          <a:p>
            <a:pPr marL="76200" indent="0">
              <a:buNone/>
            </a:pPr>
            <a:r>
              <a:rPr lang="en-US" sz="1800" dirty="0"/>
              <a:t>               We have taken Airline Ticket Price Prediction Dataset. In the Dataset, we have Data Processed the Dataset, Handled the Categorical Attributes for Categorical to Numerical Conversion and Data Visualization. At Last, we have implemented the Models in the Dataset and got the Result. By Seeing the Result of Each Models, we can say that </a:t>
            </a:r>
            <a:r>
              <a:rPr lang="en-IN" sz="1800" b="1" dirty="0">
                <a:latin typeface="PT Serif" panose="020A0603040505020204" pitchFamily="18" charset="0"/>
              </a:rPr>
              <a:t>Random Forest Regressor </a:t>
            </a:r>
            <a:r>
              <a:rPr lang="en-IN" sz="1800" dirty="0">
                <a:latin typeface="PT Serif" panose="020A0603040505020204" pitchFamily="18" charset="0"/>
              </a:rPr>
              <a:t>is the </a:t>
            </a:r>
            <a:r>
              <a:rPr lang="en-IN" sz="1800" b="1" dirty="0">
                <a:latin typeface="PT Serif" panose="020A0603040505020204" pitchFamily="18" charset="0"/>
              </a:rPr>
              <a:t>Best Model </a:t>
            </a:r>
            <a:r>
              <a:rPr lang="en-IN" sz="1800" dirty="0">
                <a:latin typeface="PT Serif" panose="020A0603040505020204" pitchFamily="18" charset="0"/>
              </a:rPr>
              <a:t>for the Airline Prediction Dataset.</a:t>
            </a:r>
            <a:endParaRPr lang="en-IN" sz="1800" b="1" dirty="0">
              <a:latin typeface="PT Serif" panose="020A0603040505020204" pitchFamily="18" charset="0"/>
            </a:endParaRPr>
          </a:p>
          <a:p>
            <a:pPr marL="76200" indent="0">
              <a:buNone/>
            </a:pPr>
            <a:r>
              <a:rPr lang="en-US" sz="1800" dirty="0"/>
              <a:t> </a:t>
            </a:r>
            <a:endParaRPr lang="en-IN" sz="1800" dirty="0"/>
          </a:p>
        </p:txBody>
      </p:sp>
      <p:sp>
        <p:nvSpPr>
          <p:cNvPr id="4" name="Slide Number Placeholder 3">
            <a:extLst>
              <a:ext uri="{FF2B5EF4-FFF2-40B4-BE49-F238E27FC236}">
                <a16:creationId xmlns:a16="http://schemas.microsoft.com/office/drawing/2014/main" id="{A531B0BF-8868-5FD8-8CB9-1F1B3A7FD20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4140042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33"/>
          <p:cNvSpPr txBox="1">
            <a:spLocks noGrp="1"/>
          </p:cNvSpPr>
          <p:nvPr>
            <p:ph type="subTitle" idx="4294967295"/>
          </p:nvPr>
        </p:nvSpPr>
        <p:spPr>
          <a:xfrm>
            <a:off x="539552" y="2067694"/>
            <a:ext cx="7895700" cy="7848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800" i="1" dirty="0">
                <a:solidFill>
                  <a:schemeClr val="accent1"/>
                </a:solidFill>
              </a:rPr>
              <a:t>THANK YOU!</a:t>
            </a:r>
            <a:endParaRPr sz="4800" i="1" dirty="0">
              <a:solidFill>
                <a:schemeClr val="accent1"/>
              </a:solidFill>
            </a:endParaRPr>
          </a:p>
        </p:txBody>
      </p:sp>
      <p:sp>
        <p:nvSpPr>
          <p:cNvPr id="358" name="Google Shape;358;p3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 packages, load data</a:t>
            </a:r>
            <a:endParaRPr dirty="0"/>
          </a:p>
        </p:txBody>
      </p:sp>
      <p:sp>
        <p:nvSpPr>
          <p:cNvPr id="94" name="Google Shape;94;p16"/>
          <p:cNvSpPr txBox="1">
            <a:spLocks noGrp="1"/>
          </p:cNvSpPr>
          <p:nvPr>
            <p:ph type="body" idx="1"/>
          </p:nvPr>
        </p:nvSpPr>
        <p:spPr>
          <a:xfrm>
            <a:off x="539552" y="987574"/>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600" dirty="0"/>
              <a:t>import </a:t>
            </a:r>
            <a:r>
              <a:rPr lang="en-US" sz="1600" dirty="0" err="1"/>
              <a:t>numpy</a:t>
            </a:r>
            <a:r>
              <a:rPr lang="en-US" sz="1600" dirty="0"/>
              <a:t> as </a:t>
            </a:r>
            <a:r>
              <a:rPr lang="en-US" sz="1600" dirty="0" err="1"/>
              <a:t>np</a:t>
            </a:r>
            <a:r>
              <a:rPr lang="en-US" sz="1600" dirty="0"/>
              <a:t> # linear algebra</a:t>
            </a:r>
            <a:endParaRPr lang="en-IN" sz="1600" dirty="0"/>
          </a:p>
          <a:p>
            <a:pPr marL="76200" indent="0">
              <a:lnSpc>
                <a:spcPct val="100000"/>
              </a:lnSpc>
              <a:buNone/>
            </a:pPr>
            <a:r>
              <a:rPr lang="en-US" sz="1600" dirty="0"/>
              <a:t>import pandas as </a:t>
            </a:r>
            <a:r>
              <a:rPr lang="en-US" sz="1600" dirty="0" err="1"/>
              <a:t>pd</a:t>
            </a:r>
            <a:r>
              <a:rPr lang="en-US" sz="1600" dirty="0"/>
              <a:t> # data processing,</a:t>
            </a:r>
            <a:endParaRPr lang="en-IN" sz="1600" dirty="0"/>
          </a:p>
          <a:p>
            <a:pPr marL="76200" indent="0">
              <a:lnSpc>
                <a:spcPct val="100000"/>
              </a:lnSpc>
              <a:buNone/>
            </a:pPr>
            <a:r>
              <a:rPr lang="en-US" sz="1600" dirty="0"/>
              <a:t>import </a:t>
            </a:r>
            <a:r>
              <a:rPr lang="en-US" sz="1600" dirty="0" err="1"/>
              <a:t>matplotlib.pyplot</a:t>
            </a:r>
            <a:r>
              <a:rPr lang="en-US" sz="1600" dirty="0"/>
              <a:t> as </a:t>
            </a:r>
            <a:r>
              <a:rPr lang="en-US" sz="1600" dirty="0" err="1"/>
              <a:t>plt</a:t>
            </a:r>
            <a:endParaRPr lang="en-IN" sz="1600" dirty="0"/>
          </a:p>
          <a:p>
            <a:pPr marL="76200" indent="0">
              <a:lnSpc>
                <a:spcPct val="100000"/>
              </a:lnSpc>
              <a:buNone/>
            </a:pPr>
            <a:r>
              <a:rPr lang="en-US" sz="1600" dirty="0"/>
              <a:t>import </a:t>
            </a:r>
            <a:r>
              <a:rPr lang="en-US" sz="1600" dirty="0" err="1"/>
              <a:t>seaborn</a:t>
            </a:r>
            <a:r>
              <a:rPr lang="en-US" sz="1600" dirty="0"/>
              <a:t> as </a:t>
            </a:r>
            <a:r>
              <a:rPr lang="en-US" sz="1600" dirty="0" err="1"/>
              <a:t>sns</a:t>
            </a:r>
            <a:endParaRPr lang="en-IN" sz="1600" dirty="0"/>
          </a:p>
          <a:p>
            <a:pPr marL="76200" indent="0">
              <a:lnSpc>
                <a:spcPct val="100000"/>
              </a:lnSpc>
              <a:buNone/>
            </a:pPr>
            <a:r>
              <a:rPr lang="en-US" sz="1600" dirty="0"/>
              <a:t>from </a:t>
            </a:r>
            <a:r>
              <a:rPr lang="en-US" sz="1600" dirty="0" err="1"/>
              <a:t>sklearn.preprocessing</a:t>
            </a:r>
            <a:r>
              <a:rPr lang="en-US" sz="1600" dirty="0"/>
              <a:t> import </a:t>
            </a:r>
            <a:r>
              <a:rPr lang="en-US" sz="1600" dirty="0" err="1"/>
              <a:t>StandardScaler</a:t>
            </a:r>
            <a:endParaRPr lang="en-IN" sz="1600" dirty="0"/>
          </a:p>
          <a:p>
            <a:pPr marL="76200" indent="0">
              <a:lnSpc>
                <a:spcPct val="100000"/>
              </a:lnSpc>
              <a:buNone/>
            </a:pPr>
            <a:r>
              <a:rPr lang="en-US" sz="1600" dirty="0"/>
              <a:t>import warnings</a:t>
            </a:r>
            <a:endParaRPr lang="en-IN" sz="1600" dirty="0"/>
          </a:p>
          <a:p>
            <a:pPr marL="76200" indent="0">
              <a:lnSpc>
                <a:spcPct val="100000"/>
              </a:lnSpc>
              <a:buNone/>
            </a:pPr>
            <a:r>
              <a:rPr lang="en-US" sz="1600" dirty="0" err="1"/>
              <a:t>warnings.filterwarnings</a:t>
            </a:r>
            <a:r>
              <a:rPr lang="en-US" sz="1600" dirty="0"/>
              <a:t>('ignore')</a:t>
            </a:r>
            <a:endParaRPr lang="en-IN" sz="1600" dirty="0"/>
          </a:p>
          <a:p>
            <a:pPr marL="76200" indent="0">
              <a:lnSpc>
                <a:spcPct val="100000"/>
              </a:lnSpc>
              <a:buNone/>
            </a:pPr>
            <a:r>
              <a:rPr lang="en-US" sz="1600" dirty="0" err="1"/>
              <a:t>df</a:t>
            </a:r>
            <a:r>
              <a:rPr lang="en-US" sz="1600" dirty="0"/>
              <a:t> = </a:t>
            </a:r>
            <a:r>
              <a:rPr lang="en-US" sz="1600" dirty="0" err="1"/>
              <a:t>pd.read_csv</a:t>
            </a:r>
            <a:r>
              <a:rPr lang="en-US" sz="1600" dirty="0"/>
              <a:t>("C:/Users/DELL/Desktop/fall sem22-23/PA 3047/project/PA PRICE_PREDICTION DATASET.csv")</a:t>
            </a:r>
            <a:endParaRPr lang="en-IN" sz="1600" dirty="0"/>
          </a:p>
          <a:p>
            <a:pPr marL="76200" indent="0">
              <a:lnSpc>
                <a:spcPct val="100000"/>
              </a:lnSpc>
              <a:spcBef>
                <a:spcPts val="0"/>
              </a:spcBef>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56330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 packages, load data</a:t>
            </a:r>
            <a:endParaRPr dirty="0"/>
          </a:p>
        </p:txBody>
      </p:sp>
      <p:sp>
        <p:nvSpPr>
          <p:cNvPr id="94" name="Google Shape;94;p16"/>
          <p:cNvSpPr txBox="1">
            <a:spLocks noGrp="1"/>
          </p:cNvSpPr>
          <p:nvPr>
            <p:ph type="body" idx="1"/>
          </p:nvPr>
        </p:nvSpPr>
        <p:spPr>
          <a:xfrm>
            <a:off x="539552" y="987574"/>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600" dirty="0" err="1"/>
              <a:t>Df.head</a:t>
            </a:r>
            <a:r>
              <a:rPr lang="en-US" sz="1600" dirty="0"/>
              <a:t>(10)</a:t>
            </a:r>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635645"/>
            <a:ext cx="8856984" cy="2952329"/>
          </a:xfrm>
          <a:prstGeom prst="rect">
            <a:avLst/>
          </a:prstGeom>
        </p:spPr>
      </p:pic>
    </p:spTree>
    <p:extLst>
      <p:ext uri="{BB962C8B-B14F-4D97-AF65-F5344CB8AC3E}">
        <p14:creationId xmlns:p14="http://schemas.microsoft.com/office/powerpoint/2010/main" val="323908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539552" y="771550"/>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600" dirty="0"/>
              <a:t>df.info()</a:t>
            </a:r>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419622"/>
            <a:ext cx="4200525" cy="3190875"/>
          </a:xfrm>
          <a:prstGeom prst="rect">
            <a:avLst/>
          </a:prstGeom>
        </p:spPr>
      </p:pic>
    </p:spTree>
    <p:extLst>
      <p:ext uri="{BB962C8B-B14F-4D97-AF65-F5344CB8AC3E}">
        <p14:creationId xmlns:p14="http://schemas.microsoft.com/office/powerpoint/2010/main" val="384355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Preprocessing</a:t>
            </a:r>
            <a:endParaRPr dirty="0"/>
          </a:p>
        </p:txBody>
      </p:sp>
      <p:sp>
        <p:nvSpPr>
          <p:cNvPr id="94" name="Google Shape;94;p16"/>
          <p:cNvSpPr txBox="1">
            <a:spLocks noGrp="1"/>
          </p:cNvSpPr>
          <p:nvPr>
            <p:ph type="body" idx="1"/>
          </p:nvPr>
        </p:nvSpPr>
        <p:spPr>
          <a:xfrm>
            <a:off x="539552" y="771550"/>
            <a:ext cx="7909800" cy="3384376"/>
          </a:xfrm>
          <a:prstGeom prst="rect">
            <a:avLst/>
          </a:prstGeom>
        </p:spPr>
        <p:txBody>
          <a:bodyPr spcFirstLastPara="1" wrap="square" lIns="91425" tIns="91425" rIns="91425" bIns="91425" anchor="t" anchorCtr="0">
            <a:noAutofit/>
          </a:bodyPr>
          <a:lstStyle/>
          <a:p>
            <a:pPr marL="76200" indent="0">
              <a:lnSpc>
                <a:spcPct val="100000"/>
              </a:lnSpc>
              <a:buNone/>
            </a:pPr>
            <a:r>
              <a:rPr lang="en-US" sz="1600" dirty="0" err="1"/>
              <a:t>df.describe</a:t>
            </a:r>
            <a:r>
              <a:rPr lang="en-US" sz="1600" dirty="0"/>
              <a:t>()                                                 </a:t>
            </a:r>
            <a:r>
              <a:rPr lang="en-US" sz="1600" dirty="0" err="1"/>
              <a:t>df.isna</a:t>
            </a:r>
            <a:r>
              <a:rPr lang="en-US" sz="1600" dirty="0"/>
              <a:t>().sum()</a:t>
            </a:r>
            <a:endParaRPr lang="en-IN" sz="1600" dirty="0"/>
          </a:p>
          <a:p>
            <a:pPr marL="76200" indent="0">
              <a:lnSpc>
                <a:spcPct val="100000"/>
              </a:lnSpc>
              <a:buNone/>
            </a:pPr>
            <a:endParaRPr lang="en-US" sz="1600" dirty="0"/>
          </a:p>
          <a:p>
            <a:pPr marL="76200" indent="0">
              <a:lnSpc>
                <a:spcPct val="100000"/>
              </a:lnSpc>
              <a:buNone/>
            </a:pPr>
            <a:endParaRPr lang="en-IN" sz="1600" dirty="0"/>
          </a:p>
          <a:p>
            <a:pPr marL="76200" indent="0">
              <a:lnSpc>
                <a:spcPct val="100000"/>
              </a:lnSpc>
              <a:buNone/>
            </a:pPr>
            <a:endParaRPr lang="en-US" sz="1400" dirty="0"/>
          </a:p>
          <a:p>
            <a:pPr marL="76200" indent="0">
              <a:lnSpc>
                <a:spcPct val="100000"/>
              </a:lnSpc>
              <a:buNone/>
            </a:pPr>
            <a:endParaRPr lang="en-IN" sz="1400" dirty="0"/>
          </a:p>
          <a:p>
            <a:pPr marL="76200" indent="0">
              <a:lnSpc>
                <a:spcPct val="100000"/>
              </a:lnSpc>
              <a:buNone/>
            </a:pPr>
            <a:endParaRPr lang="en-US" sz="1400" dirty="0"/>
          </a:p>
          <a:p>
            <a:pPr marL="76200" indent="0">
              <a:lnSpc>
                <a:spcPct val="100000"/>
              </a:lnSpc>
              <a:buNone/>
            </a:pPr>
            <a:endParaRPr lang="en-US" sz="1600" dirty="0"/>
          </a:p>
        </p:txBody>
      </p:sp>
      <p:sp>
        <p:nvSpPr>
          <p:cNvPr id="95" name="Google Shape;95;p1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99" y="1445213"/>
            <a:ext cx="2674049" cy="25666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445213"/>
            <a:ext cx="2286000" cy="2143125"/>
          </a:xfrm>
          <a:prstGeom prst="rect">
            <a:avLst/>
          </a:prstGeom>
        </p:spPr>
      </p:pic>
    </p:spTree>
    <p:extLst>
      <p:ext uri="{BB962C8B-B14F-4D97-AF65-F5344CB8AC3E}">
        <p14:creationId xmlns:p14="http://schemas.microsoft.com/office/powerpoint/2010/main" val="1685969379"/>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2662</Words>
  <Application>Microsoft Office PowerPoint</Application>
  <PresentationFormat>On-screen Show (16:9)</PresentationFormat>
  <Paragraphs>483</Paragraphs>
  <Slides>56</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Inter</vt:lpstr>
      <vt:lpstr>Montserrat</vt:lpstr>
      <vt:lpstr>Calibri</vt:lpstr>
      <vt:lpstr>PT Serif</vt:lpstr>
      <vt:lpstr>Wingdings</vt:lpstr>
      <vt:lpstr>Merriweather</vt:lpstr>
      <vt:lpstr>Symbol</vt:lpstr>
      <vt:lpstr>Beatrice template</vt:lpstr>
      <vt:lpstr>AIRLINE PRICE  PREDICTION</vt:lpstr>
      <vt:lpstr>TABLE OF CONTENT</vt:lpstr>
      <vt:lpstr>INTRODUCTION</vt:lpstr>
      <vt:lpstr>DATASET</vt:lpstr>
      <vt:lpstr>Data Preprocessing</vt:lpstr>
      <vt:lpstr>Import packages, load data</vt:lpstr>
      <vt:lpstr>Import packages, load data</vt:lpstr>
      <vt:lpstr>Data Preprocessing</vt:lpstr>
      <vt:lpstr>Data Preprocessing</vt:lpstr>
      <vt:lpstr>Handling Missing Values </vt:lpstr>
      <vt:lpstr>Handling Missing Values </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Visualization</vt:lpstr>
      <vt:lpstr>Data Visualization</vt:lpstr>
      <vt:lpstr>Data Visualization</vt:lpstr>
      <vt:lpstr>Data Visualization</vt:lpstr>
      <vt:lpstr>Data Visualization</vt:lpstr>
      <vt:lpstr>Data Visualization</vt:lpstr>
      <vt:lpstr>Data Visualization</vt:lpstr>
      <vt:lpstr>MODELS</vt:lpstr>
      <vt:lpstr>MODELS</vt:lpstr>
      <vt:lpstr>MODELS</vt:lpstr>
      <vt:lpstr>MODELS</vt:lpstr>
      <vt:lpstr>MODELS</vt:lpstr>
      <vt:lpstr>MODELS</vt:lpstr>
      <vt:lpstr>MODELS</vt:lpstr>
      <vt:lpstr>MODELS</vt:lpstr>
      <vt:lpstr>MODELS</vt:lpstr>
      <vt:lpstr>MODELS</vt:lpstr>
      <vt:lpstr>MODELS</vt:lpstr>
      <vt:lpstr>MODELS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DELAY</dc:title>
  <dc:creator>DELL</dc:creator>
  <cp:lastModifiedBy>HARUL MURUGAN R S</cp:lastModifiedBy>
  <cp:revision>24</cp:revision>
  <dcterms:modified xsi:type="dcterms:W3CDTF">2023-04-01T14:05:35Z</dcterms:modified>
</cp:coreProperties>
</file>